
<file path=[Content_Types].xml><?xml version="1.0" encoding="utf-8"?>
<Types xmlns="http://schemas.openxmlformats.org/package/2006/content-types">
  <Default ContentType="application/vnd.openxmlformats-officedocument.oleObject" Extension="bin"/>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theme+xml" PartName="/ppt/theme/theme2.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ms-powerpoint.comments+xml" PartName="/ppt/comments/modernComment_2C1_4C70D0DB.xml"/>
  <Override ContentType="application/vnd.ms-powerpoint.comments+xml" PartName="/ppt/comments/modernComment_301_9450CCFA.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ms-powerpoint.comments+xml" PartName="/ppt/comments/modernComment_2F6_11E77BB3.xml"/>
  <Override ContentType="application/vnd.openxmlformats-officedocument.presentationml.notesSlide+xml" PartName="/ppt/notesSlides/notesSlide3.xml"/>
  <Override ContentType="application/vnd.ms-powerpoint.revisioninfo+xml" PartName="/ppt/revisionInfo.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711" r:id="rId2"/>
    <p:sldMasterId id="2147483723" r:id="rId3"/>
  </p:sldMasterIdLst>
  <p:notesMasterIdLst>
    <p:notesMasterId r:id="rId32"/>
  </p:notesMasterIdLst>
  <p:sldIdLst>
    <p:sldId id="768" r:id="rId4"/>
    <p:sldId id="765" r:id="rId5"/>
    <p:sldId id="704" r:id="rId6"/>
    <p:sldId id="705" r:id="rId7"/>
    <p:sldId id="747" r:id="rId8"/>
    <p:sldId id="706" r:id="rId9"/>
    <p:sldId id="708" r:id="rId10"/>
    <p:sldId id="769" r:id="rId11"/>
    <p:sldId id="707" r:id="rId12"/>
    <p:sldId id="748" r:id="rId13"/>
    <p:sldId id="749" r:id="rId14"/>
    <p:sldId id="766" r:id="rId15"/>
    <p:sldId id="307" r:id="rId16"/>
    <p:sldId id="308" r:id="rId17"/>
    <p:sldId id="309" r:id="rId18"/>
    <p:sldId id="310" r:id="rId19"/>
    <p:sldId id="311" r:id="rId20"/>
    <p:sldId id="751" r:id="rId21"/>
    <p:sldId id="752" r:id="rId22"/>
    <p:sldId id="753" r:id="rId23"/>
    <p:sldId id="754" r:id="rId24"/>
    <p:sldId id="755" r:id="rId25"/>
    <p:sldId id="756" r:id="rId26"/>
    <p:sldId id="757" r:id="rId27"/>
    <p:sldId id="758" r:id="rId28"/>
    <p:sldId id="759" r:id="rId29"/>
    <p:sldId id="760" r:id="rId30"/>
    <p:sldId id="767" r:id="rId31"/>
  </p:sldIdLst>
  <p:sldSz cx="9144000" cy="5143500" type="screen16x9"/>
  <p:notesSz cx="6858000" cy="9144000"/>
  <p:embeddedFontLst>
    <p:embeddedFont>
      <p:font typeface="Cambria" panose="02040503050406030204" pitchFamily="18" charset="0"/>
      <p:regular r:id="rId33"/>
      <p:bold r:id="rId34"/>
      <p:italic r:id="rId35"/>
      <p:boldItalic r:id="rId36"/>
    </p:embeddedFont>
    <p:embeddedFont>
      <p:font typeface="Fira Sans Extra Condensed" panose="020F0502020204030204" pitchFamily="34" charset="0"/>
      <p:regular r:id="rId37"/>
      <p:bold r:id="rId38"/>
    </p:embeddedFont>
    <p:embeddedFont>
      <p:font typeface="Poppins" pitchFamily="2" charset="77"/>
      <p:regular r:id="rId39"/>
      <p:bold r:id="rId40"/>
      <p:italic r:id="rId41"/>
      <p:boldItalic r:id="rId42"/>
    </p:embeddedFont>
    <p:embeddedFont>
      <p:font typeface="Roboto" panose="02000000000000000000" pitchFamily="2" charset="0"/>
      <p:regular r:id="rId43"/>
      <p:bold r:id="rId44"/>
      <p:italic r:id="rId45"/>
      <p:boldItalic r:id="rId46"/>
    </p:embeddedFont>
    <p:embeddedFont>
      <p:font typeface="Times" panose="02020703060505090304" pitchFamily="18" charset="0"/>
      <p:regular r:id="rId47"/>
      <p:bold r:id="rId48"/>
      <p:italic r:id="rId49"/>
      <p:boldItalic r:id="rId50"/>
    </p:embeddedFont>
    <p:embeddedFont>
      <p:font typeface="Verdana" panose="020B0604030504040204" pitchFamily="3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4A8046-1D94-4A7B-A874-A5468A560694}" v="1" dt="2025-03-23T17:18:03.398"/>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68"/>
    <p:restoredTop sz="94701"/>
  </p:normalViewPr>
  <p:slideViewPr>
    <p:cSldViewPr snapToGrid="0">
      <p:cViewPr varScale="1">
        <p:scale>
          <a:sx n="82" d="100"/>
          <a:sy n="82" d="100"/>
        </p:scale>
        <p:origin x="176" y="1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7.fntdata"/><Relationship Id="rId21" Type="http://schemas.openxmlformats.org/officeDocument/2006/relationships/slide" Target="slides/slide18.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9.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59"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font" Target="fonts/font9.fntdata"/><Relationship Id="rId54"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12.fntdata"/><Relationship Id="rId52" Type="http://schemas.openxmlformats.org/officeDocument/2006/relationships/font" Target="fonts/font20.fntdata"/><Relationship Id="rId6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oleObject" Target="https://husteduvn-my.sharepoint.com/personal/quang_nguyenxuan_hust_edu_vn/Documents/back%20up%20from%20Quang%20Computer/Cac%20du%20an/&#272;an%20M&#7841;ch/Nh&#224;%20m&#225;y%20Gi&#7845;y%20X&#432;&#417;ng%20Giang/13112024/Xuong%20Giang%20Paper%20-%20Energy%20mapping%20(Ti&#7871;ng%20Anh).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dirty="0">
                <a:solidFill>
                  <a:sysClr val="windowText" lastClr="000000"/>
                </a:solidFill>
              </a:rPr>
              <a:t>Distribution of electricity in </a:t>
            </a:r>
            <a:r>
              <a:rPr lang="vi-VN" sz="1400" b="0" i="0" u="none" strike="noStrike" kern="1200" spc="0" baseline="0" dirty="0" err="1">
                <a:solidFill>
                  <a:sysClr val="windowText" lastClr="000000"/>
                </a:solidFill>
              </a:rPr>
              <a:t>Tissue</a:t>
            </a:r>
            <a:r>
              <a:rPr lang="en-US" sz="1400" b="0" i="0" u="none" strike="noStrike" kern="1200" spc="0" baseline="0" dirty="0">
                <a:solidFill>
                  <a:sysClr val="windowText" lastClr="000000"/>
                </a:solidFill>
              </a:rPr>
              <a:t> Workshop</a:t>
            </a:r>
          </a:p>
        </c:rich>
      </c:tx>
      <c:layout>
        <c:manualLayout>
          <c:xMode val="edge"/>
          <c:yMode val="edge"/>
          <c:x val="1.1259366774721273E-3"/>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CFC-4886-ACE7-78E4481A396A}"/>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9CFC-4886-ACE7-78E4481A396A}"/>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9CFC-4886-ACE7-78E4481A396A}"/>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9CFC-4886-ACE7-78E4481A396A}"/>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9CFC-4886-ACE7-78E4481A396A}"/>
              </c:ext>
            </c:extLst>
          </c:dPt>
          <c:dPt>
            <c:idx val="5"/>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0B-9CFC-4886-ACE7-78E4481A396A}"/>
              </c:ext>
            </c:extLst>
          </c:dPt>
          <c:dPt>
            <c:idx val="6"/>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0D-9CFC-4886-ACE7-78E4481A396A}"/>
              </c:ext>
            </c:extLst>
          </c:dPt>
          <c:dPt>
            <c:idx val="7"/>
            <c:bubble3D val="0"/>
            <c:spPr>
              <a:solidFill>
                <a:schemeClr val="accent3">
                  <a:lumMod val="80000"/>
                  <a:lumOff val="20000"/>
                </a:schemeClr>
              </a:solidFill>
              <a:ln w="19050">
                <a:solidFill>
                  <a:schemeClr val="lt1"/>
                </a:solidFill>
              </a:ln>
              <a:effectLst/>
            </c:spPr>
            <c:extLst>
              <c:ext xmlns:c16="http://schemas.microsoft.com/office/drawing/2014/chart" uri="{C3380CC4-5D6E-409C-BE32-E72D297353CC}">
                <c16:uniqueId val="{0000000F-9CFC-4886-ACE7-78E4481A396A}"/>
              </c:ext>
            </c:extLst>
          </c:dPt>
          <c:dPt>
            <c:idx val="8"/>
            <c:bubble3D val="0"/>
            <c:spPr>
              <a:solidFill>
                <a:schemeClr val="accent5">
                  <a:lumMod val="80000"/>
                  <a:lumOff val="20000"/>
                </a:schemeClr>
              </a:solidFill>
              <a:ln w="19050">
                <a:solidFill>
                  <a:schemeClr val="lt1"/>
                </a:solidFill>
              </a:ln>
              <a:effectLst/>
            </c:spPr>
            <c:extLst>
              <c:ext xmlns:c16="http://schemas.microsoft.com/office/drawing/2014/chart" uri="{C3380CC4-5D6E-409C-BE32-E72D297353CC}">
                <c16:uniqueId val="{00000011-9CFC-4886-ACE7-78E4481A396A}"/>
              </c:ext>
            </c:extLst>
          </c:dPt>
          <c:dPt>
            <c:idx val="9"/>
            <c:bubble3D val="0"/>
            <c:spPr>
              <a:solidFill>
                <a:schemeClr val="accent1">
                  <a:lumMod val="80000"/>
                </a:schemeClr>
              </a:solidFill>
              <a:ln w="19050">
                <a:solidFill>
                  <a:schemeClr val="lt1"/>
                </a:solidFill>
              </a:ln>
              <a:effectLst/>
            </c:spPr>
            <c:extLst>
              <c:ext xmlns:c16="http://schemas.microsoft.com/office/drawing/2014/chart" uri="{C3380CC4-5D6E-409C-BE32-E72D297353CC}">
                <c16:uniqueId val="{00000013-9CFC-4886-ACE7-78E4481A396A}"/>
              </c:ext>
            </c:extLst>
          </c:dPt>
          <c:dLbls>
            <c:dLbl>
              <c:idx val="1"/>
              <c:delete val="1"/>
              <c:extLst>
                <c:ext xmlns:c15="http://schemas.microsoft.com/office/drawing/2012/chart" uri="{CE6537A1-D6FC-4f65-9D91-7224C49458BB}"/>
                <c:ext xmlns:c16="http://schemas.microsoft.com/office/drawing/2014/chart" uri="{C3380CC4-5D6E-409C-BE32-E72D297353CC}">
                  <c16:uniqueId val="{00000003-9CFC-4886-ACE7-78E4481A396A}"/>
                </c:ext>
              </c:extLst>
            </c:dLbl>
            <c:dLbl>
              <c:idx val="2"/>
              <c:layout>
                <c:manualLayout>
                  <c:x val="9.1017929740042441E-2"/>
                  <c:y val="-9.5238095238095233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CFC-4886-ACE7-78E4481A396A}"/>
                </c:ext>
              </c:extLst>
            </c:dLbl>
            <c:dLbl>
              <c:idx val="3"/>
              <c:layout>
                <c:manualLayout>
                  <c:x val="6.9461051643716673E-2"/>
                  <c:y val="-4.140786749482553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CFC-4886-ACE7-78E4481A396A}"/>
                </c:ext>
              </c:extLst>
            </c:dLbl>
            <c:dLbl>
              <c:idx val="4"/>
              <c:layout>
                <c:manualLayout>
                  <c:x val="-0.14371252064217241"/>
                  <c:y val="-2.070393374741200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9CFC-4886-ACE7-78E4481A396A}"/>
                </c:ext>
              </c:extLst>
            </c:dLbl>
            <c:dLbl>
              <c:idx val="5"/>
              <c:delete val="1"/>
              <c:extLst>
                <c:ext xmlns:c15="http://schemas.microsoft.com/office/drawing/2012/chart" uri="{CE6537A1-D6FC-4f65-9D91-7224C49458BB}"/>
                <c:ext xmlns:c16="http://schemas.microsoft.com/office/drawing/2014/chart" uri="{C3380CC4-5D6E-409C-BE32-E72D297353CC}">
                  <c16:uniqueId val="{0000000B-9CFC-4886-ACE7-78E4481A396A}"/>
                </c:ext>
              </c:extLst>
            </c:dLbl>
            <c:dLbl>
              <c:idx val="6"/>
              <c:layout>
                <c:manualLayout>
                  <c:x val="-0.14131731196480288"/>
                  <c:y val="-8.2815734989648032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9CFC-4886-ACE7-78E4481A396A}"/>
                </c:ext>
              </c:extLst>
            </c:dLbl>
            <c:dLbl>
              <c:idx val="8"/>
              <c:layout>
                <c:manualLayout>
                  <c:x val="-0.14371252064217241"/>
                  <c:y val="1.656314699792958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1-9CFC-4886-ACE7-78E4481A396A}"/>
                </c:ext>
              </c:extLst>
            </c:dLbl>
            <c:dLbl>
              <c:idx val="9"/>
              <c:layout>
                <c:manualLayout>
                  <c:x val="0.33187588062499518"/>
                  <c:y val="-2.0421999427230383E-17"/>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3-9CFC-4886-ACE7-78E4481A396A}"/>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'Results Overview'!$C$872:$C$881</c:f>
              <c:strCache>
                <c:ptCount val="10"/>
                <c:pt idx="0">
                  <c:v>Pumper (1)</c:v>
                </c:pt>
                <c:pt idx="1">
                  <c:v>HD Cleaner (1)</c:v>
                </c:pt>
                <c:pt idx="2">
                  <c:v>Disc filter (1) - Coarse</c:v>
                </c:pt>
                <c:pt idx="3">
                  <c:v>Mixing pulp (1)</c:v>
                </c:pt>
                <c:pt idx="4">
                  <c:v>Screen (1)</c:v>
                </c:pt>
                <c:pt idx="5">
                  <c:v>Head Box (1)</c:v>
                </c:pt>
                <c:pt idx="6">
                  <c:v>Vacuum Pump (1)</c:v>
                </c:pt>
                <c:pt idx="7">
                  <c:v>Yankee Dry (1)</c:v>
                </c:pt>
                <c:pt idx="8">
                  <c:v>Reel Drum (1)</c:v>
                </c:pt>
                <c:pt idx="9">
                  <c:v>Rewinder (1)</c:v>
                </c:pt>
              </c:strCache>
            </c:strRef>
          </c:cat>
          <c:val>
            <c:numRef>
              <c:f>'Results Overview'!$G$872:$G$881</c:f>
              <c:numCache>
                <c:formatCode>0.00%</c:formatCode>
                <c:ptCount val="10"/>
                <c:pt idx="0">
                  <c:v>7.3185568186138472E-2</c:v>
                </c:pt>
                <c:pt idx="1">
                  <c:v>0</c:v>
                </c:pt>
                <c:pt idx="2">
                  <c:v>0.3173592365889823</c:v>
                </c:pt>
                <c:pt idx="3">
                  <c:v>3.1449107795800534E-2</c:v>
                </c:pt>
                <c:pt idx="4">
                  <c:v>1.1863442103450516E-2</c:v>
                </c:pt>
                <c:pt idx="5">
                  <c:v>0</c:v>
                </c:pt>
                <c:pt idx="6">
                  <c:v>0.28395609089546936</c:v>
                </c:pt>
                <c:pt idx="7">
                  <c:v>0.26313258832027664</c:v>
                </c:pt>
                <c:pt idx="8">
                  <c:v>1.2210640253516153E-2</c:v>
                </c:pt>
                <c:pt idx="9">
                  <c:v>3.5064282119421863E-3</c:v>
                </c:pt>
              </c:numCache>
            </c:numRef>
          </c:val>
          <c:extLst>
            <c:ext xmlns:c16="http://schemas.microsoft.com/office/drawing/2014/chart" uri="{C3380CC4-5D6E-409C-BE32-E72D297353CC}">
              <c16:uniqueId val="{00000014-9CFC-4886-ACE7-78E4481A396A}"/>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2C1_4C70D0DB.xml><?xml version="1.0" encoding="utf-8"?>
<p188:cmLst xmlns:a="http://schemas.openxmlformats.org/drawingml/2006/main" xmlns:r="http://schemas.openxmlformats.org/officeDocument/2006/relationships" xmlns:p188="http://schemas.microsoft.com/office/powerpoint/2018/8/main">
  <p188:cm id="{93EC2B7C-F522-4DE2-8BC9-B8D881CD7931}" authorId="{382977E8-7337-0E45-A259-40AB65035B46}" created="2025-03-23T17:15:08.971">
    <ac:txMkLst xmlns:ac="http://schemas.microsoft.com/office/drawing/2013/main/command">
      <pc:docMk xmlns:pc="http://schemas.microsoft.com/office/powerpoint/2013/main/command"/>
      <pc:sldMk xmlns:pc="http://schemas.microsoft.com/office/powerpoint/2013/main/command" cId="1282461915" sldId="705"/>
      <ac:spMk id="5" creationId="{34FF7C1E-49AE-A9D1-880C-C160872927FA}"/>
      <ac:txMk cp="1" len="33">
        <ac:context len="679" hash="2525838775"/>
      </ac:txMk>
    </ac:txMkLst>
    <p188:pos x="3547865" y="234866"/>
    <p188:replyLst>
      <p188:reply id="{BE39F826-AC73-4E3D-BB8C-E439BE3070E5}" authorId="{EE62CF98-38CA-5022-D4D7-09C5761B9935}" created="2025-05-05T07:29:53.046">
        <p188:txBody>
          <a:bodyPr/>
          <a:lstStyle/>
          <a:p>
            <a:r>
              <a:rPr lang="en-US"/>
              <a:t>Thanks</a:t>
            </a:r>
          </a:p>
        </p188:txBody>
      </p188:reply>
    </p188:replyLst>
    <p188:txBody>
      <a:bodyPr/>
      <a:lstStyle/>
      <a:p>
        <a:r>
          <a:rPr lang="en-US"/>
          <a:t>Good slide</a:t>
        </a:r>
      </a:p>
    </p188:txBody>
  </p188:cm>
</p188:cmLst>
</file>

<file path=ppt/comments/modernComment_2F6_11E77BB3.xml><?xml version="1.0" encoding="utf-8"?>
<p188:cmLst xmlns:a="http://schemas.openxmlformats.org/drawingml/2006/main" xmlns:r="http://schemas.openxmlformats.org/officeDocument/2006/relationships" xmlns:p188="http://schemas.microsoft.com/office/powerpoint/2018/8/main">
  <p188:cm id="{8B180116-2FB8-407E-9121-3168D74AA5BE}" authorId="{382977E8-7337-0E45-A259-40AB65035B46}" created="2025-03-23T17:17:15.409">
    <ac:txMkLst xmlns:ac="http://schemas.microsoft.com/office/drawing/2013/main/command">
      <pc:docMk xmlns:pc="http://schemas.microsoft.com/office/powerpoint/2013/main/command"/>
      <pc:sldMk xmlns:pc="http://schemas.microsoft.com/office/powerpoint/2013/main/command" cId="300383155" sldId="758"/>
      <ac:spMk id="9" creationId="{2072C282-48C4-7FAA-3163-23B144DBA5CF}"/>
      <ac:txMk cp="1" len="9">
        <ac:context len="50" hash="3444587174"/>
      </ac:txMk>
    </ac:txMkLst>
    <p188:pos x="1169774" y="239401"/>
    <p188:replyLst>
      <p188:reply id="{B1B72A41-C193-4232-BDE6-31486BD41F8D}" authorId="{EE62CF98-38CA-5022-D4D7-09C5761B9935}" created="2025-05-05T07:32:07.559">
        <p188:txBody>
          <a:bodyPr/>
          <a:lstStyle/>
          <a:p>
            <a:r>
              <a:rPr lang="en-US"/>
              <a:t>This is Vietnamese benchmarks</a:t>
            </a:r>
          </a:p>
        </p188:txBody>
      </p188:reply>
    </p188:replyLst>
    <p188:txBody>
      <a:bodyPr/>
      <a:lstStyle/>
      <a:p>
        <a:r>
          <a:rPr lang="en-US"/>
          <a:t>Explain what is meant by benchmark. Are these Vietnamese benchmarks or international benchmarks?</a:t>
        </a:r>
      </a:p>
    </p188:txBody>
  </p188:cm>
</p188:cmLst>
</file>

<file path=ppt/comments/modernComment_301_9450CCFA.xml><?xml version="1.0" encoding="utf-8"?>
<p188:cmLst xmlns:a="http://schemas.openxmlformats.org/drawingml/2006/main" xmlns:r="http://schemas.openxmlformats.org/officeDocument/2006/relationships" xmlns:p188="http://schemas.microsoft.com/office/powerpoint/2018/8/main">
  <p188:cm id="{F4A112F6-DFD5-4F07-B73B-E255AF0107BA}" authorId="{382977E8-7337-0E45-A259-40AB65035B46}" created="2025-03-23T17:14:46.313">
    <ac:deMkLst xmlns:ac="http://schemas.microsoft.com/office/drawing/2013/main/command">
      <pc:docMk xmlns:pc="http://schemas.microsoft.com/office/powerpoint/2013/main/command"/>
      <pc:sldMk xmlns:pc="http://schemas.microsoft.com/office/powerpoint/2013/main/command" cId="2488323322" sldId="769"/>
      <ac:spMk id="2" creationId="{D757DE44-B9DE-2D56-548D-053A2F7316E4}"/>
    </ac:deMkLst>
    <p188:replyLst>
      <p188:reply id="{909FC6E3-9743-40C3-A54A-6A6FAE028A77}" authorId="{EE62CF98-38CA-5022-D4D7-09C5761B9935}" created="2025-05-05T07:30:22.593">
        <p188:txBody>
          <a:bodyPr/>
          <a:lstStyle/>
          <a:p>
            <a:r>
              <a:rPr lang="en-US"/>
              <a:t>Thanks</a:t>
            </a:r>
          </a:p>
        </p188:txBody>
      </p188:reply>
    </p188:replyLst>
    <p188:txBody>
      <a:bodyPr/>
      <a:lstStyle/>
      <a:p>
        <a:r>
          <a:rPr lang="en-US"/>
          <a:t>Good to have such a discussion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57845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2</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408987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47755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8161380" y="-223360"/>
            <a:ext cx="859180" cy="859180"/>
          </a:xfrm>
          <a:prstGeom prst="rect">
            <a:avLst/>
          </a:prstGeom>
        </p:spPr>
      </p:pic>
    </p:spTree>
    <p:extLst>
      <p:ext uri="{BB962C8B-B14F-4D97-AF65-F5344CB8AC3E}">
        <p14:creationId xmlns:p14="http://schemas.microsoft.com/office/powerpoint/2010/main" val="388525348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4" name="Picture 13">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19522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3" name="Straight Connector 12">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49265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2" name="Picture 11">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95819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3" name="Picture 12">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3926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mj-lt"/>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65106"/>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263347"/>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pic>
        <p:nvPicPr>
          <p:cNvPr id="12" name="Picture 11">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516403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9433012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81304056"/>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1531988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05662646"/>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6" name="Straight Connector 1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8" name="Picture 1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0772921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1"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783">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783">
              <a:defRPr/>
            </a:pPr>
            <a:fld id="{BECF2DCF-3FB2-4886-B9A2-C1E0050B20B1}" type="slidenum">
              <a:rPr lang="en-GB" smtClean="0"/>
              <a:pPr defTabSz="685783">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50"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7" y="4632564"/>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057784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8161380" y="-223360"/>
            <a:ext cx="859180" cy="859180"/>
          </a:xfrm>
          <a:prstGeom prst="rect">
            <a:avLst/>
          </a:prstGeom>
        </p:spPr>
      </p:pic>
    </p:spTree>
    <p:extLst>
      <p:ext uri="{BB962C8B-B14F-4D97-AF65-F5344CB8AC3E}">
        <p14:creationId xmlns:p14="http://schemas.microsoft.com/office/powerpoint/2010/main" val="612594610"/>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3378691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1681700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8340776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0107370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mj-lt"/>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65106"/>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263347"/>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822949672"/>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03982995"/>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25683779"/>
      </p:ext>
    </p:extLst>
  </p:cSld>
  <p:clrMapOvr>
    <a:masterClrMapping/>
  </p:clrMapOvr>
  <p:transition advClick="0"/>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946308288"/>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07368062"/>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8161380" y="-223360"/>
            <a:ext cx="859180" cy="859180"/>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1650176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cxnSp>
        <p:nvCxnSpPr>
          <p:cNvPr id="7" name="Straight Connector 6">
            <a:extLst>
              <a:ext uri="{FF2B5EF4-FFF2-40B4-BE49-F238E27FC236}">
                <a16:creationId xmlns:a16="http://schemas.microsoft.com/office/drawing/2014/main" id="{AE0E89EE-E04C-AD25-C7F7-A6368AAC38A0}"/>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ABA5D615-0A23-1F02-B340-BA84ACF71A72}"/>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61EADC86-86F9-2293-2229-7419BC4D2724}"/>
              </a:ext>
            </a:extLst>
          </p:cNvPr>
          <p:cNvPicPr>
            <a:picLocks noChangeAspect="1"/>
          </p:cNvPicPr>
          <p:nvPr userDrawn="1"/>
        </p:nvPicPr>
        <p:blipFill>
          <a:blip r:embed="rId3"/>
          <a:stretch>
            <a:fillRect/>
          </a:stretch>
        </p:blipFill>
        <p:spPr>
          <a:xfrm>
            <a:off x="8161380" y="-223360"/>
            <a:ext cx="859180" cy="859180"/>
          </a:xfrm>
          <a:prstGeom prst="rect">
            <a:avLst/>
          </a:prstGeom>
        </p:spPr>
      </p:pic>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74765328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4949945"/>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36"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92609567"/>
      </p:ext>
    </p:extLst>
  </p:cSld>
  <p:clrMap bg1="lt1" tx1="dk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arget="../media/image20.jpeg" Type="http://schemas.openxmlformats.org/officeDocument/2006/relationships/image"/><Relationship Id="rId1" Target="../slideLayouts/slideLayout36.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arget="../media/image8.jpeg" Type="http://schemas.openxmlformats.org/officeDocument/2006/relationships/image"/><Relationship Id="rId2" Target="../notesSlides/notesSlide2.xml" Type="http://schemas.openxmlformats.org/officeDocument/2006/relationships/notesSlide"/><Relationship Id="rId1" Target="../slideLayouts/slideLayout25.xml" Type="http://schemas.openxmlformats.org/officeDocument/2006/relationships/slideLayout"/></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microsoft.com/office/2018/10/relationships/comments" Target="../comments/modernComment_2F6_11E77BB3.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microsoft.com/office/2018/10/relationships/comments" Target="../comments/modernComment_2C1_4C70D0DB.xml"/><Relationship Id="rId1" Type="http://schemas.openxmlformats.org/officeDocument/2006/relationships/slideLayout" Target="../slideLayouts/slideLayout33.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microsoft.com/office/2018/10/relationships/comments" Target="../comments/modernComment_301_9450CCFA.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arget="../media/image16.emf" Type="http://schemas.openxmlformats.org/officeDocument/2006/relationships/image"/><Relationship Id="rId2" Target="../media/image16.emf" Type="http://schemas.openxmlformats.org/officeDocument/2006/relationships/image"/><Relationship Id="rId1" Target="../slideLayouts/slideLayout33.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dirty="0"/>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dirty="0"/>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dirty="0"/>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dirty="0"/>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48009" y="2227580"/>
            <a:ext cx="5095730" cy="1221941"/>
          </a:xfrm>
        </p:spPr>
        <p:txBody>
          <a:bodyPr>
            <a:normAutofit/>
          </a:bodyPr>
          <a:lstStyle/>
          <a:p>
            <a:pPr marL="0" indent="0" algn="just">
              <a:spcAft>
                <a:spcPts val="600"/>
              </a:spcAft>
            </a:pPr>
            <a:r>
              <a:rPr lang="vi-VN" sz="1600" b="1" dirty="0">
                <a:solidFill>
                  <a:schemeClr val="accent1">
                    <a:lumMod val="50000"/>
                  </a:schemeClr>
                </a:solidFill>
              </a:rPr>
              <a:t>Module </a:t>
            </a:r>
            <a:r>
              <a:rPr lang="en-US" sz="1600" b="1" dirty="0">
                <a:solidFill>
                  <a:schemeClr val="accent1">
                    <a:lumMod val="50000"/>
                  </a:schemeClr>
                </a:solidFill>
              </a:rPr>
              <a:t>7:</a:t>
            </a:r>
          </a:p>
          <a:p>
            <a:pPr marL="0" indent="0">
              <a:spcAft>
                <a:spcPts val="600"/>
              </a:spcAft>
            </a:pPr>
            <a:r>
              <a:rPr lang="en-US" sz="1600" b="1" dirty="0">
                <a:solidFill>
                  <a:schemeClr val="accent1">
                    <a:lumMod val="50000"/>
                  </a:schemeClr>
                </a:solidFill>
              </a:rPr>
              <a:t>Introduction production line of the pulp and paper.</a:t>
            </a: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2" name="TextBox 1">
            <a:extLst>
              <a:ext uri="{FF2B5EF4-FFF2-40B4-BE49-F238E27FC236}">
                <a16:creationId xmlns:a16="http://schemas.microsoft.com/office/drawing/2014/main" id="{30CABFC2-FE87-672B-F5FA-E55343541CCA}"/>
              </a:ext>
            </a:extLst>
          </p:cNvPr>
          <p:cNvSpPr txBox="1"/>
          <p:nvPr/>
        </p:nvSpPr>
        <p:spPr>
          <a:xfrm>
            <a:off x="551935" y="3542270"/>
            <a:ext cx="5008606" cy="954107"/>
          </a:xfrm>
          <a:prstGeom prst="rect">
            <a:avLst/>
          </a:prstGeom>
          <a:noFill/>
        </p:spPr>
        <p:txBody>
          <a:bodyPr wrap="square" rtlCol="0">
            <a:spAutoFit/>
          </a:bodyPr>
          <a:lstStyle/>
          <a:p>
            <a:r>
              <a:rPr lang="en-US" dirty="0">
                <a:solidFill>
                  <a:srgbClr val="FF0000"/>
                </a:solidFill>
              </a:rPr>
              <a:t>Very good module with tremendous amount of relevant information. </a:t>
            </a:r>
            <a:r>
              <a:rPr lang="en-US">
                <a:solidFill>
                  <a:srgbClr val="FF0000"/>
                </a:solidFill>
              </a:rPr>
              <a:t>Cannot provide </a:t>
            </a:r>
            <a:r>
              <a:rPr lang="en-US" dirty="0">
                <a:solidFill>
                  <a:srgbClr val="FF0000"/>
                </a:solidFill>
              </a:rPr>
              <a:t>too many comments because I am not a technical expert on pulp and paper production. A few minor comments provided.</a:t>
            </a:r>
          </a:p>
        </p:txBody>
      </p:sp>
      <p:pic>
        <p:nvPicPr>
          <p:cNvPr id="6" name="Picture 5">
            <a:extLst>
              <a:ext uri="{FF2B5EF4-FFF2-40B4-BE49-F238E27FC236}">
                <a16:creationId xmlns:a16="http://schemas.microsoft.com/office/drawing/2014/main" id="{BF63065D-F43D-7212-ADEC-A6D8717B1EE7}"/>
              </a:ext>
            </a:extLst>
          </p:cNvPr>
          <p:cNvPicPr>
            <a:picLocks noChangeAspect="1"/>
          </p:cNvPicPr>
          <p:nvPr/>
        </p:nvPicPr>
        <p:blipFill>
          <a:blip r:embed="rId4"/>
          <a:stretch>
            <a:fillRect/>
          </a:stretch>
        </p:blipFill>
        <p:spPr>
          <a:xfrm>
            <a:off x="282844" y="847742"/>
            <a:ext cx="6474417" cy="1506976"/>
          </a:xfrm>
          <a:prstGeom prst="rect">
            <a:avLst/>
          </a:prstGeom>
        </p:spPr>
      </p:pic>
    </p:spTree>
    <p:extLst>
      <p:ext uri="{BB962C8B-B14F-4D97-AF65-F5344CB8AC3E}">
        <p14:creationId xmlns:p14="http://schemas.microsoft.com/office/powerpoint/2010/main" val="3637575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pic>
        <p:nvPicPr>
          <p:cNvPr id="5" name="Picture 4">
            <a:extLst>
              <a:ext uri="{FF2B5EF4-FFF2-40B4-BE49-F238E27FC236}">
                <a16:creationId xmlns:a16="http://schemas.microsoft.com/office/drawing/2014/main" id="{39D7DDF5-64DE-A7B8-5918-8B0A4B286052}"/>
              </a:ext>
            </a:extLst>
          </p:cNvPr>
          <p:cNvPicPr>
            <a:picLocks noChangeAspect="1"/>
          </p:cNvPicPr>
          <p:nvPr/>
        </p:nvPicPr>
        <p:blipFill>
          <a:blip r:embed="rId2"/>
          <a:stretch>
            <a:fillRect/>
          </a:stretch>
        </p:blipFill>
        <p:spPr>
          <a:xfrm>
            <a:off x="2208744" y="958466"/>
            <a:ext cx="4445444" cy="4190713"/>
          </a:xfrm>
          <a:prstGeom prst="rect">
            <a:avLst/>
          </a:prstGeom>
        </p:spPr>
      </p:pic>
    </p:spTree>
    <p:extLst>
      <p:ext uri="{BB962C8B-B14F-4D97-AF65-F5344CB8AC3E}">
        <p14:creationId xmlns:p14="http://schemas.microsoft.com/office/powerpoint/2010/main" val="2865800251"/>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CB4B81-B5DF-27B0-5552-D2CBBC77FF0F}"/>
              </a:ext>
            </a:extLst>
          </p:cNvPr>
          <p:cNvPicPr>
            <a:picLocks noChangeAspect="1"/>
          </p:cNvPicPr>
          <p:nvPr/>
        </p:nvPicPr>
        <p:blipFill>
          <a:blip r:embed="rId2"/>
          <a:stretch>
            <a:fillRect/>
          </a:stretch>
        </p:blipFill>
        <p:spPr>
          <a:xfrm>
            <a:off x="2644048" y="958469"/>
            <a:ext cx="3580482" cy="4151982"/>
          </a:xfrm>
          <a:prstGeom prst="rect">
            <a:avLst/>
          </a:prstGeom>
        </p:spPr>
      </p:pic>
      <p:sp>
        <p:nvSpPr>
          <p:cNvPr id="4"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spTree>
    <p:extLst>
      <p:ext uri="{BB962C8B-B14F-4D97-AF65-F5344CB8AC3E}">
        <p14:creationId xmlns:p14="http://schemas.microsoft.com/office/powerpoint/2010/main" val="424121452"/>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63F3BC3-7F9F-19D9-7E9B-6153CED87171}"/>
              </a:ext>
            </a:extLst>
          </p:cNvPr>
          <p:cNvSpPr>
            <a:spLocks noGrp="1"/>
          </p:cNvSpPr>
          <p:nvPr>
            <p:ph type="title"/>
          </p:nvPr>
        </p:nvSpPr>
        <p:spPr>
          <a:xfrm>
            <a:off x="0" y="451692"/>
            <a:ext cx="9144000" cy="407624"/>
          </a:xfrm>
        </p:spPr>
        <p:txBody>
          <a:bodyPr>
            <a:noAutofit/>
          </a:bodyPr>
          <a:lstStyle/>
          <a:p>
            <a:pPr algn="ctr"/>
            <a:r>
              <a:rPr lang="en-GB" sz="18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Chemi-thermomechanical pulp production technology (CTMP, PRC-APMP)</a:t>
            </a:r>
            <a:endParaRPr lang="en-US" sz="1800" dirty="0">
              <a:solidFill>
                <a:schemeClr val="accent1">
                  <a:lumMod val="50000"/>
                </a:schemeClr>
              </a:solidFill>
            </a:endParaRPr>
          </a:p>
        </p:txBody>
      </p:sp>
      <p:pic>
        <p:nvPicPr>
          <p:cNvPr id="6" name="Picture 5">
            <a:extLst>
              <a:ext uri="{FF2B5EF4-FFF2-40B4-BE49-F238E27FC236}">
                <a16:creationId xmlns:a16="http://schemas.microsoft.com/office/drawing/2014/main" id="{FFF88542-5AFC-0FD5-5D82-5B8823F86B37}"/>
              </a:ext>
            </a:extLst>
          </p:cNvPr>
          <p:cNvPicPr>
            <a:picLocks noChangeAspect="1"/>
          </p:cNvPicPr>
          <p:nvPr/>
        </p:nvPicPr>
        <p:blipFill>
          <a:blip r:embed="rId2"/>
          <a:stretch>
            <a:fillRect/>
          </a:stretch>
        </p:blipFill>
        <p:spPr>
          <a:xfrm>
            <a:off x="4164376" y="943648"/>
            <a:ext cx="3305060" cy="4191592"/>
          </a:xfrm>
          <a:prstGeom prst="rect">
            <a:avLst/>
          </a:prstGeom>
        </p:spPr>
      </p:pic>
      <p:sp>
        <p:nvSpPr>
          <p:cNvPr id="7" name="TextBox 6">
            <a:extLst>
              <a:ext uri="{FF2B5EF4-FFF2-40B4-BE49-F238E27FC236}">
                <a16:creationId xmlns:a16="http://schemas.microsoft.com/office/drawing/2014/main" id="{727DEC82-27BF-0D7E-0236-1CFAD2D6469F}"/>
              </a:ext>
            </a:extLst>
          </p:cNvPr>
          <p:cNvSpPr txBox="1"/>
          <p:nvPr/>
        </p:nvSpPr>
        <p:spPr>
          <a:xfrm>
            <a:off x="464949" y="2347505"/>
            <a:ext cx="3527667" cy="307777"/>
          </a:xfrm>
          <a:prstGeom prst="rect">
            <a:avLst/>
          </a:prstGeom>
          <a:noFill/>
        </p:spPr>
        <p:txBody>
          <a:bodyPr wrap="square">
            <a:spAutoFit/>
          </a:bodyPr>
          <a:lstStyle/>
          <a:p>
            <a:r>
              <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Diagram of BCTMP production technology</a:t>
            </a:r>
            <a:endParaRPr lang="en-US" dirty="0"/>
          </a:p>
        </p:txBody>
      </p:sp>
    </p:spTree>
    <p:extLst>
      <p:ext uri="{BB962C8B-B14F-4D97-AF65-F5344CB8AC3E}">
        <p14:creationId xmlns:p14="http://schemas.microsoft.com/office/powerpoint/2010/main" val="3698211800"/>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40F4F67-78C6-B629-51F4-CAA41B505A9A}"/>
              </a:ext>
            </a:extLst>
          </p:cNvPr>
          <p:cNvSpPr txBox="1"/>
          <p:nvPr/>
        </p:nvSpPr>
        <p:spPr>
          <a:xfrm>
            <a:off x="201499" y="417292"/>
            <a:ext cx="8864600" cy="461665"/>
          </a:xfrm>
          <a:prstGeom prst="rect">
            <a:avLst/>
          </a:prstGeom>
          <a:noFill/>
        </p:spPr>
        <p:txBody>
          <a:bodyPr wrap="square">
            <a:spAutoFit/>
          </a:bodyPr>
          <a:lstStyle/>
          <a:p>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The pulp production technology by the deinked method DIP</a:t>
            </a:r>
            <a:endParaRPr lang="en-US" sz="2400" b="1" dirty="0">
              <a:solidFill>
                <a:schemeClr val="accent1">
                  <a:lumMod val="50000"/>
                </a:schemeClr>
              </a:solidFill>
            </a:endParaRPr>
          </a:p>
        </p:txBody>
      </p:sp>
      <p:pic>
        <p:nvPicPr>
          <p:cNvPr id="3" name="Picture 2"/>
          <p:cNvPicPr>
            <a:picLocks noChangeAspect="1"/>
          </p:cNvPicPr>
          <p:nvPr/>
        </p:nvPicPr>
        <p:blipFill>
          <a:blip r:embed="rId2"/>
          <a:stretch>
            <a:fillRect/>
          </a:stretch>
        </p:blipFill>
        <p:spPr>
          <a:xfrm>
            <a:off x="2402186" y="878957"/>
            <a:ext cx="4463225" cy="4117816"/>
          </a:xfrm>
          <a:prstGeom prst="rect">
            <a:avLst/>
          </a:prstGeom>
        </p:spPr>
      </p:pic>
    </p:spTree>
    <p:extLst>
      <p:ext uri="{BB962C8B-B14F-4D97-AF65-F5344CB8AC3E}">
        <p14:creationId xmlns:p14="http://schemas.microsoft.com/office/powerpoint/2010/main" val="1744825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A3F844B-87FE-399D-0B14-58836C8D74F0}"/>
              </a:ext>
            </a:extLst>
          </p:cNvPr>
          <p:cNvSpPr txBox="1"/>
          <p:nvPr/>
        </p:nvSpPr>
        <p:spPr>
          <a:xfrm>
            <a:off x="0" y="360986"/>
            <a:ext cx="9143999" cy="517065"/>
          </a:xfrm>
          <a:prstGeom prst="rect">
            <a:avLst/>
          </a:prstGeom>
          <a:noFill/>
        </p:spPr>
        <p:txBody>
          <a:bodyPr wrap="square">
            <a:spAutoFit/>
          </a:bodyPr>
          <a:lstStyle/>
          <a:p>
            <a:pPr algn="ctr">
              <a:lnSpc>
                <a:spcPct val="115000"/>
              </a:lnSpc>
              <a:spcAft>
                <a:spcPts val="1000"/>
              </a:spcAft>
            </a:pP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Newsprint production technology from waste paper</a:t>
            </a:r>
            <a:endParaRPr lang="en-US" sz="24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479A906C-ECDB-19D1-15BE-37A903FA740A}"/>
              </a:ext>
            </a:extLst>
          </p:cNvPr>
          <p:cNvPicPr>
            <a:picLocks noChangeAspect="1"/>
          </p:cNvPicPr>
          <p:nvPr/>
        </p:nvPicPr>
        <p:blipFill>
          <a:blip r:embed="rId2"/>
          <a:stretch>
            <a:fillRect/>
          </a:stretch>
        </p:blipFill>
        <p:spPr>
          <a:xfrm>
            <a:off x="3467100" y="878051"/>
            <a:ext cx="3407065" cy="4260610"/>
          </a:xfrm>
          <a:prstGeom prst="rect">
            <a:avLst/>
          </a:prstGeom>
        </p:spPr>
      </p:pic>
    </p:spTree>
    <p:extLst>
      <p:ext uri="{BB962C8B-B14F-4D97-AF65-F5344CB8AC3E}">
        <p14:creationId xmlns:p14="http://schemas.microsoft.com/office/powerpoint/2010/main" val="415555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2526A18-DB98-8717-316B-691F4AFCCBF0}"/>
              </a:ext>
            </a:extLst>
          </p:cNvPr>
          <p:cNvSpPr txBox="1"/>
          <p:nvPr/>
        </p:nvSpPr>
        <p:spPr>
          <a:xfrm>
            <a:off x="0" y="402413"/>
            <a:ext cx="9144000" cy="461665"/>
          </a:xfrm>
          <a:prstGeom prst="rect">
            <a:avLst/>
          </a:prstGeom>
          <a:noFill/>
        </p:spPr>
        <p:txBody>
          <a:bodyPr wrap="square">
            <a:spAutoFit/>
          </a:bodyPr>
          <a:lstStyle/>
          <a:p>
            <a:pPr algn="ct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Printing and writing paper production technology</a:t>
            </a:r>
            <a:endParaRPr lang="en-US" sz="2400" dirty="0">
              <a:solidFill>
                <a:schemeClr val="accent1">
                  <a:lumMod val="50000"/>
                </a:schemeClr>
              </a:solidFill>
            </a:endParaRPr>
          </a:p>
        </p:txBody>
      </p:sp>
      <p:pic>
        <p:nvPicPr>
          <p:cNvPr id="8" name="Picture 7">
            <a:extLst>
              <a:ext uri="{FF2B5EF4-FFF2-40B4-BE49-F238E27FC236}">
                <a16:creationId xmlns:a16="http://schemas.microsoft.com/office/drawing/2014/main" id="{8836521B-7E72-0B93-A986-A960CEA89E6E}"/>
              </a:ext>
            </a:extLst>
          </p:cNvPr>
          <p:cNvPicPr>
            <a:picLocks noChangeAspect="1"/>
          </p:cNvPicPr>
          <p:nvPr/>
        </p:nvPicPr>
        <p:blipFill>
          <a:blip r:embed="rId2"/>
          <a:stretch>
            <a:fillRect/>
          </a:stretch>
        </p:blipFill>
        <p:spPr>
          <a:xfrm>
            <a:off x="2959340" y="889478"/>
            <a:ext cx="5270261" cy="4254022"/>
          </a:xfrm>
          <a:prstGeom prst="rect">
            <a:avLst/>
          </a:prstGeom>
        </p:spPr>
      </p:pic>
    </p:spTree>
    <p:extLst>
      <p:ext uri="{BB962C8B-B14F-4D97-AF65-F5344CB8AC3E}">
        <p14:creationId xmlns:p14="http://schemas.microsoft.com/office/powerpoint/2010/main" val="967183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A44D0A3-5B41-8C81-9E7B-83A5786642FB}"/>
              </a:ext>
            </a:extLst>
          </p:cNvPr>
          <p:cNvSpPr txBox="1"/>
          <p:nvPr/>
        </p:nvSpPr>
        <p:spPr>
          <a:xfrm>
            <a:off x="0" y="390124"/>
            <a:ext cx="9144000" cy="517065"/>
          </a:xfrm>
          <a:prstGeom prst="rect">
            <a:avLst/>
          </a:prstGeom>
          <a:noFill/>
        </p:spPr>
        <p:txBody>
          <a:bodyPr wrap="square">
            <a:spAutoFit/>
          </a:bodyPr>
          <a:lstStyle/>
          <a:p>
            <a:pPr algn="ctr">
              <a:lnSpc>
                <a:spcPct val="115000"/>
              </a:lnSpc>
              <a:spcAft>
                <a:spcPts val="1000"/>
              </a:spcAft>
            </a:pPr>
            <a:r>
              <a:rPr lang="vi-VN" sz="2400" b="1" dirty="0" err="1">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Packaging</a:t>
            </a:r>
            <a:r>
              <a:rPr lang="vi-VN"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2400"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paper production technology</a:t>
            </a:r>
            <a:endParaRPr lang="en-US" sz="24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962150" y="907189"/>
            <a:ext cx="5727700" cy="4079015"/>
          </a:xfrm>
          <a:prstGeom prst="rect">
            <a:avLst/>
          </a:prstGeom>
        </p:spPr>
      </p:pic>
    </p:spTree>
    <p:extLst>
      <p:ext uri="{BB962C8B-B14F-4D97-AF65-F5344CB8AC3E}">
        <p14:creationId xmlns:p14="http://schemas.microsoft.com/office/powerpoint/2010/main" val="2448703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5739"/>
            <a:ext cx="9143999" cy="371400"/>
          </a:xfrm>
        </p:spPr>
        <p:txBody>
          <a:bodyPr>
            <a:noAutofit/>
          </a:bodyPr>
          <a:lstStyle/>
          <a:p>
            <a:pPr>
              <a:lnSpc>
                <a:spcPct val="115000"/>
              </a:lnSpc>
              <a:spcAft>
                <a:spcPts val="1000"/>
              </a:spcAft>
            </a:pPr>
            <a:r>
              <a:rPr lang="en-GB"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Tissue paper production</a:t>
            </a:r>
            <a:r>
              <a:rPr lang="en-US" dirty="0">
                <a:solidFill>
                  <a:schemeClr val="accent1">
                    <a:lumMod val="50000"/>
                  </a:schemeClr>
                </a:solidFill>
                <a:latin typeface="Arial" panose="020B0604020202020204" pitchFamily="34" charset="0"/>
                <a:ea typeface="Times New Roman" panose="02020603050405020304" pitchFamily="18" charset="0"/>
                <a:cs typeface="Times New Roman" panose="02020603050405020304" pitchFamily="18" charset="0"/>
              </a:rPr>
              <a:t> </a:t>
            </a:r>
            <a:r>
              <a:rPr lang="en-GB" b="1"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technology</a:t>
            </a:r>
            <a:endParaRPr lang="en-US"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91B49FD1-05ED-464D-8483-FFA3A235B3BF}"/>
              </a:ext>
            </a:extLst>
          </p:cNvPr>
          <p:cNvPicPr>
            <a:picLocks noChangeAspect="1"/>
          </p:cNvPicPr>
          <p:nvPr/>
        </p:nvPicPr>
        <p:blipFill>
          <a:blip r:embed="rId2"/>
          <a:stretch>
            <a:fillRect/>
          </a:stretch>
        </p:blipFill>
        <p:spPr>
          <a:xfrm>
            <a:off x="3463947" y="1087788"/>
            <a:ext cx="5183867" cy="3736733"/>
          </a:xfrm>
          <a:prstGeom prst="rect">
            <a:avLst/>
          </a:prstGeom>
        </p:spPr>
      </p:pic>
    </p:spTree>
    <p:extLst>
      <p:ext uri="{BB962C8B-B14F-4D97-AF65-F5344CB8AC3E}">
        <p14:creationId xmlns:p14="http://schemas.microsoft.com/office/powerpoint/2010/main" val="991770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457200" y="459086"/>
            <a:ext cx="8229600" cy="371400"/>
          </a:xfrm>
        </p:spPr>
        <p:txBody>
          <a:bodyPr>
            <a:noAutofit/>
          </a:bodyPr>
          <a:lstStyle/>
          <a:p>
            <a:r>
              <a:rPr lang="en-US" dirty="0">
                <a:solidFill>
                  <a:schemeClr val="accent1">
                    <a:lumMod val="50000"/>
                  </a:schemeClr>
                </a:solidFill>
              </a:rPr>
              <a:t>Features of paper production technology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457200" y="830486"/>
            <a:ext cx="8229600" cy="320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FontTx/>
              <a:buChar char="•"/>
            </a:pPr>
            <a:r>
              <a:rPr lang="vi-VN" altLang="en-US" sz="1800"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rPr>
              <a:t>Depending on the type of product, the stages of paper production can have many differences.
The above production line diagrams are general diagrams. Each factory may have its own stages, even if the product may be the same.
Very few factories have the stage of producing pulp from the raw material of wood. The raw material area for wood paper production in Vietnam is difficult and unstable.
The majority of pulp factories produce pulp from waste paper and imported pulp</a:t>
            </a:r>
            <a:endParaRPr lang="vi-VN"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589373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550190" y="471588"/>
            <a:ext cx="8229600" cy="371400"/>
          </a:xfrm>
        </p:spPr>
        <p:txBody>
          <a:bodyPr>
            <a:noAutofit/>
          </a:bodyPr>
          <a:lstStyle/>
          <a:p>
            <a:r>
              <a:rPr lang="en-US" dirty="0">
                <a:solidFill>
                  <a:schemeClr val="accent1">
                    <a:lumMod val="50000"/>
                  </a:schemeClr>
                </a:solidFill>
              </a:rPr>
              <a:t>Energy used in the paper industry</a:t>
            </a: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457200" y="976525"/>
            <a:ext cx="832259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ts val="600"/>
              </a:spcBef>
              <a:spcAft>
                <a:spcPts val="600"/>
              </a:spcAft>
              <a:buClrTx/>
              <a:buSzTx/>
            </a:pPr>
            <a:r>
              <a:rPr lang="en-US" sz="1600" dirty="0">
                <a:latin typeface="Arial" panose="020B0604020202020204" pitchFamily="34" charset="0"/>
                <a:ea typeface="Times New Roman" panose="02020603050405020304" pitchFamily="18" charset="0"/>
                <a:cs typeface="Times New Roman" panose="02020603050405020304" pitchFamily="18" charset="0"/>
              </a:rPr>
              <a:t>Vietnam's paper industry consumes quite a lot of electricity, largely due to the specifics of the profession and partly due to outdated and </a:t>
            </a:r>
            <a:r>
              <a:rPr lang="en-US" sz="1600" dirty="0" err="1">
                <a:latin typeface="Arial" panose="020B0604020202020204" pitchFamily="34" charset="0"/>
                <a:ea typeface="Times New Roman" panose="02020603050405020304" pitchFamily="18" charset="0"/>
                <a:cs typeface="Times New Roman" panose="02020603050405020304" pitchFamily="18" charset="0"/>
              </a:rPr>
              <a:t>insynchronized</a:t>
            </a:r>
            <a:r>
              <a:rPr lang="en-US" sz="1600" dirty="0">
                <a:latin typeface="Arial" panose="020B0604020202020204" pitchFamily="34" charset="0"/>
                <a:ea typeface="Times New Roman" panose="02020603050405020304" pitchFamily="18" charset="0"/>
                <a:cs typeface="Times New Roman" panose="02020603050405020304" pitchFamily="18" charset="0"/>
              </a:rPr>
              <a:t> machinery and equipment.
The cost structure in the pulp and paper production process shows that, among the three input factors that directly affect the cost of raw materials, auxiliary materials, fuel and energy, the price increase of fuels for production is the highest
The energy used for the Paper industry is mainly electricity, coal, DO oil and FO oil
Electricity is used throughout the pulp and paper mill, the most significant electricity consumption is in the crusher system and motors in the production line
Fuel consumption is mainly to produce steam for the cooking and drying process</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25336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7B7DEDB-7F3E-2A64-0EDE-FED4EB00B563}"/>
              </a:ext>
            </a:extLst>
          </p:cNvPr>
          <p:cNvSpPr>
            <a:spLocks noGrp="1"/>
          </p:cNvSpPr>
          <p:nvPr>
            <p:ph type="title"/>
          </p:nvPr>
        </p:nvSpPr>
        <p:spPr>
          <a:xfrm>
            <a:off x="-1" y="475180"/>
            <a:ext cx="9144001" cy="313491"/>
          </a:xfrm>
        </p:spPr>
        <p:txBody>
          <a:bodyPr>
            <a:noAutofit/>
          </a:bodyPr>
          <a:lstStyle/>
          <a:p>
            <a:pPr algn="ctr"/>
            <a:r>
              <a:rPr lang="en-US" dirty="0">
                <a:solidFill>
                  <a:schemeClr val="accent1">
                    <a:lumMod val="50000"/>
                  </a:schemeClr>
                </a:solidFill>
              </a:rPr>
              <a:t>Pulp and Paper processing overview</a:t>
            </a:r>
          </a:p>
        </p:txBody>
      </p:sp>
      <p:pic>
        <p:nvPicPr>
          <p:cNvPr id="3" name="Picture 2" descr="Map&#10;&#10;Description automatically generated">
            <a:extLst>
              <a:ext uri="{FF2B5EF4-FFF2-40B4-BE49-F238E27FC236}">
                <a16:creationId xmlns:a16="http://schemas.microsoft.com/office/drawing/2014/main" id="{5A47304A-56BA-8DD3-137A-D6CA9216CE21}"/>
              </a:ext>
            </a:extLst>
          </p:cNvPr>
          <p:cNvPicPr/>
          <p:nvPr/>
        </p:nvPicPr>
        <p:blipFill>
          <a:blip r:embed="rId3"/>
          <a:stretch>
            <a:fillRect/>
          </a:stretch>
        </p:blipFill>
        <p:spPr>
          <a:xfrm>
            <a:off x="484160" y="956689"/>
            <a:ext cx="2644631" cy="3637345"/>
          </a:xfrm>
          <a:prstGeom prst="rect">
            <a:avLst/>
          </a:prstGeom>
          <a:ln>
            <a:solidFill>
              <a:schemeClr val="tx1"/>
            </a:solidFill>
          </a:ln>
        </p:spPr>
      </p:pic>
      <p:sp>
        <p:nvSpPr>
          <p:cNvPr id="4" name="Content Placeholder 2">
            <a:extLst>
              <a:ext uri="{FF2B5EF4-FFF2-40B4-BE49-F238E27FC236}">
                <a16:creationId xmlns:a16="http://schemas.microsoft.com/office/drawing/2014/main" id="{3B7B7D16-BDD7-9C50-6A4D-FFA3567BEDE0}"/>
              </a:ext>
            </a:extLst>
          </p:cNvPr>
          <p:cNvSpPr txBox="1">
            <a:spLocks/>
          </p:cNvSpPr>
          <p:nvPr/>
        </p:nvSpPr>
        <p:spPr>
          <a:xfrm>
            <a:off x="3260993" y="956689"/>
            <a:ext cx="5497417" cy="3935713"/>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Paper industry is one of the key processing industries and contributes to the national economy with around $1.6 billion or 1.5% of GDP in 2019</a:t>
            </a:r>
          </a:p>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The industry has grown with around 29% per year in the period 2015-2018 outstripping domestic demand growth (10%/year)</a:t>
            </a:r>
            <a:r>
              <a:rPr lang="en-US" sz="1600" dirty="0">
                <a:latin typeface="+mn-lt"/>
              </a:rPr>
              <a:t>	</a:t>
            </a:r>
          </a:p>
          <a:p>
            <a:pPr marL="285750"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There are 300 enterprises in which</a:t>
            </a:r>
            <a:endParaRPr lang="en-US" sz="1600" dirty="0">
              <a:latin typeface="+mn-lt"/>
            </a:endParaRP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220 are small and medium enterprises producing around 10% of all paper products </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80 large companies produce around 90% of all paper</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Major producers in Vietnam’s paper industry are Chanh Duong, </a:t>
            </a:r>
            <a:r>
              <a:rPr lang="en-US" sz="1600" dirty="0" err="1">
                <a:latin typeface="+mn-lt"/>
                <a:ea typeface="MS Mincho" panose="02020609040205080304" pitchFamily="49" charset="-128"/>
                <a:cs typeface="Times New Roman" panose="02020603050405020304" pitchFamily="18" charset="0"/>
              </a:rPr>
              <a:t>VinaKraft</a:t>
            </a:r>
            <a:r>
              <a:rPr lang="en-US" sz="1600" dirty="0">
                <a:latin typeface="+mn-lt"/>
                <a:ea typeface="MS Mincho" panose="02020609040205080304" pitchFamily="49" charset="-128"/>
                <a:cs typeface="Times New Roman" panose="02020603050405020304" pitchFamily="18" charset="0"/>
              </a:rPr>
              <a:t>, Lee &amp; Man, SGP, and Dong Hai Ben Tre which, in 2018, have cumulative capacity of 76% </a:t>
            </a:r>
          </a:p>
          <a:p>
            <a:pPr marL="285750" lvl="1" indent="-285750">
              <a:lnSpc>
                <a:spcPct val="90000"/>
              </a:lnSpc>
              <a:spcAft>
                <a:spcPts val="600"/>
              </a:spcAft>
              <a:buFont typeface="Arial" panose="020B0604020202020204" pitchFamily="34" charset="0"/>
              <a:buChar char="•"/>
            </a:pPr>
            <a:r>
              <a:rPr lang="en-US" sz="1600" dirty="0">
                <a:latin typeface="+mn-lt"/>
                <a:ea typeface="MS Mincho" panose="02020609040205080304" pitchFamily="49" charset="-128"/>
                <a:cs typeface="Times New Roman" panose="02020603050405020304" pitchFamily="18" charset="0"/>
              </a:rPr>
              <a:t>2  companies producing Pulp from chemical wood pulp process including VINAPACO and An Hoa  Paper </a:t>
            </a:r>
            <a:r>
              <a:rPr lang="en-US" sz="1600" dirty="0" err="1">
                <a:latin typeface="+mn-lt"/>
                <a:ea typeface="MS Mincho" panose="02020609040205080304" pitchFamily="49" charset="-128"/>
                <a:cs typeface="Times New Roman" panose="02020603050405020304" pitchFamily="18" charset="0"/>
              </a:rPr>
              <a:t>Jsc</a:t>
            </a:r>
            <a:r>
              <a:rPr lang="en-US" sz="1600" dirty="0">
                <a:latin typeface="+mn-lt"/>
                <a:ea typeface="MS Mincho" panose="02020609040205080304" pitchFamily="49" charset="-128"/>
                <a:cs typeface="Times New Roman" panose="02020603050405020304" pitchFamily="18" charset="0"/>
              </a:rPr>
              <a:t>.</a:t>
            </a:r>
            <a:endParaRPr lang="en-US" sz="1600" dirty="0">
              <a:latin typeface="+mn-lt"/>
            </a:endParaRPr>
          </a:p>
        </p:txBody>
      </p:sp>
    </p:spTree>
    <p:extLst>
      <p:ext uri="{BB962C8B-B14F-4D97-AF65-F5344CB8AC3E}">
        <p14:creationId xmlns:p14="http://schemas.microsoft.com/office/powerpoint/2010/main" val="135043757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p:nvPr>
        </p:nvSpPr>
        <p:spPr>
          <a:xfrm>
            <a:off x="0" y="411475"/>
            <a:ext cx="9144000" cy="371400"/>
          </a:xfrm>
        </p:spPr>
        <p:txBody>
          <a:bodyPr>
            <a:noAutofit/>
          </a:bodyPr>
          <a:lstStyle/>
          <a:p>
            <a:pPr algn="ctr"/>
            <a:r>
              <a:rPr lang="en-US" sz="2200" dirty="0">
                <a:solidFill>
                  <a:schemeClr val="accent1">
                    <a:lumMod val="50000"/>
                  </a:schemeClr>
                </a:solidFill>
              </a:rPr>
              <a:t>Distribution of power consumption at a tissue paper workshop</a:t>
            </a:r>
          </a:p>
        </p:txBody>
      </p:sp>
      <p:graphicFrame>
        <p:nvGraphicFramePr>
          <p:cNvPr id="2" name="Chart 1">
            <a:extLst>
              <a:ext uri="{FF2B5EF4-FFF2-40B4-BE49-F238E27FC236}">
                <a16:creationId xmlns:a16="http://schemas.microsoft.com/office/drawing/2014/main" id="{1E3DABA9-D1D7-A727-20F2-F98459971C3A}"/>
              </a:ext>
            </a:extLst>
          </p:cNvPr>
          <p:cNvGraphicFramePr>
            <a:graphicFrameLocks/>
          </p:cNvGraphicFramePr>
          <p:nvPr>
            <p:extLst>
              <p:ext uri="{D42A27DB-BD31-4B8C-83A1-F6EECF244321}">
                <p14:modId xmlns:p14="http://schemas.microsoft.com/office/powerpoint/2010/main" val="862236735"/>
              </p:ext>
            </p:extLst>
          </p:nvPr>
        </p:nvGraphicFramePr>
        <p:xfrm>
          <a:off x="1931760" y="1115786"/>
          <a:ext cx="6226720" cy="38727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9544653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4D636-4320-26CB-D72F-1BD3B0C11614}"/>
              </a:ext>
            </a:extLst>
          </p:cNvPr>
          <p:cNvSpPr>
            <a:spLocks noGrp="1"/>
          </p:cNvSpPr>
          <p:nvPr>
            <p:ph type="title"/>
          </p:nvPr>
        </p:nvSpPr>
        <p:spPr>
          <a:xfrm>
            <a:off x="0" y="398762"/>
            <a:ext cx="9143999" cy="371400"/>
          </a:xfrm>
        </p:spPr>
        <p:txBody>
          <a:bodyPr>
            <a:noAutofit/>
          </a:bodyPr>
          <a:lstStyle/>
          <a:p>
            <a:pPr algn="ctr"/>
            <a:r>
              <a:rPr lang="en-US" sz="1900" dirty="0">
                <a:solidFill>
                  <a:schemeClr val="accent1">
                    <a:lumMod val="50000"/>
                  </a:schemeClr>
                </a:solidFill>
              </a:rPr>
              <a:t>Distribution of power consumption in 1 printing and writing paper workshop</a:t>
            </a:r>
          </a:p>
        </p:txBody>
      </p:sp>
      <p:pic>
        <p:nvPicPr>
          <p:cNvPr id="4" name="Picture 3">
            <a:extLst>
              <a:ext uri="{FF2B5EF4-FFF2-40B4-BE49-F238E27FC236}">
                <a16:creationId xmlns:a16="http://schemas.microsoft.com/office/drawing/2014/main" id="{F8844E62-ABE9-AE5F-C80D-3B75349740DA}"/>
              </a:ext>
            </a:extLst>
          </p:cNvPr>
          <p:cNvPicPr>
            <a:picLocks noChangeAspect="1"/>
          </p:cNvPicPr>
          <p:nvPr/>
        </p:nvPicPr>
        <p:blipFill>
          <a:blip r:embed="rId2"/>
          <a:stretch>
            <a:fillRect/>
          </a:stretch>
        </p:blipFill>
        <p:spPr>
          <a:xfrm>
            <a:off x="1361643" y="936397"/>
            <a:ext cx="6420711" cy="4080308"/>
          </a:xfrm>
          <a:prstGeom prst="rect">
            <a:avLst/>
          </a:prstGeom>
        </p:spPr>
      </p:pic>
    </p:spTree>
    <p:extLst>
      <p:ext uri="{BB962C8B-B14F-4D97-AF65-F5344CB8AC3E}">
        <p14:creationId xmlns:p14="http://schemas.microsoft.com/office/powerpoint/2010/main" val="287033411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1C2C-8DC3-72B5-0131-C180FE0C8A73}"/>
              </a:ext>
            </a:extLst>
          </p:cNvPr>
          <p:cNvSpPr>
            <a:spLocks noGrp="1"/>
          </p:cNvSpPr>
          <p:nvPr>
            <p:ph type="title"/>
          </p:nvPr>
        </p:nvSpPr>
        <p:spPr>
          <a:xfrm>
            <a:off x="534690" y="394003"/>
            <a:ext cx="8229600" cy="371400"/>
          </a:xfrm>
        </p:spPr>
        <p:txBody>
          <a:bodyPr>
            <a:normAutofit fontScale="90000"/>
          </a:bodyPr>
          <a:lstStyle/>
          <a:p>
            <a:r>
              <a:rPr lang="en-US" dirty="0">
                <a:solidFill>
                  <a:schemeClr val="accent1">
                    <a:lumMod val="50000"/>
                  </a:schemeClr>
                </a:solidFill>
              </a:rPr>
              <a:t>Energy </a:t>
            </a:r>
            <a:r>
              <a:rPr lang="vi-VN" dirty="0" err="1">
                <a:solidFill>
                  <a:schemeClr val="accent1">
                    <a:lumMod val="50000"/>
                  </a:schemeClr>
                </a:solidFill>
              </a:rPr>
              <a:t>Mapping</a:t>
            </a:r>
            <a:r>
              <a:rPr lang="en-US" dirty="0">
                <a:solidFill>
                  <a:schemeClr val="accent1">
                    <a:lumMod val="50000"/>
                  </a:schemeClr>
                </a:solidFill>
              </a:rPr>
              <a:t> of a Tissue Paper Production Line</a:t>
            </a:r>
          </a:p>
        </p:txBody>
      </p:sp>
      <p:pic>
        <p:nvPicPr>
          <p:cNvPr id="4" name="Picture 3">
            <a:extLst>
              <a:ext uri="{FF2B5EF4-FFF2-40B4-BE49-F238E27FC236}">
                <a16:creationId xmlns:a16="http://schemas.microsoft.com/office/drawing/2014/main" id="{2DFA213D-4835-C7BB-D462-10B1E669D6AB}"/>
              </a:ext>
            </a:extLst>
          </p:cNvPr>
          <p:cNvPicPr>
            <a:picLocks noChangeAspect="1"/>
          </p:cNvPicPr>
          <p:nvPr/>
        </p:nvPicPr>
        <p:blipFill>
          <a:blip r:embed="rId2"/>
          <a:stretch>
            <a:fillRect/>
          </a:stretch>
        </p:blipFill>
        <p:spPr>
          <a:xfrm>
            <a:off x="940051" y="919462"/>
            <a:ext cx="6603750" cy="1919075"/>
          </a:xfrm>
          <a:prstGeom prst="rect">
            <a:avLst/>
          </a:prstGeom>
        </p:spPr>
      </p:pic>
      <p:pic>
        <p:nvPicPr>
          <p:cNvPr id="7" name="Picture 6">
            <a:extLst>
              <a:ext uri="{FF2B5EF4-FFF2-40B4-BE49-F238E27FC236}">
                <a16:creationId xmlns:a16="http://schemas.microsoft.com/office/drawing/2014/main" id="{E51D249A-9AA0-065E-A9F1-A3AEC2623933}"/>
              </a:ext>
            </a:extLst>
          </p:cNvPr>
          <p:cNvPicPr>
            <a:picLocks noChangeAspect="1"/>
          </p:cNvPicPr>
          <p:nvPr/>
        </p:nvPicPr>
        <p:blipFill>
          <a:blip r:embed="rId3"/>
          <a:stretch>
            <a:fillRect/>
          </a:stretch>
        </p:blipFill>
        <p:spPr>
          <a:xfrm>
            <a:off x="1694316" y="2805151"/>
            <a:ext cx="5458959" cy="2006041"/>
          </a:xfrm>
          <a:prstGeom prst="rect">
            <a:avLst/>
          </a:prstGeom>
        </p:spPr>
      </p:pic>
    </p:spTree>
    <p:extLst>
      <p:ext uri="{BB962C8B-B14F-4D97-AF65-F5344CB8AC3E}">
        <p14:creationId xmlns:p14="http://schemas.microsoft.com/office/powerpoint/2010/main" val="3462927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a:xfrm>
            <a:off x="498944" y="355995"/>
            <a:ext cx="8229600" cy="371400"/>
          </a:xfrm>
        </p:spPr>
        <p:txBody>
          <a:bodyPr>
            <a:normAutofit fontScale="90000"/>
          </a:bodyPr>
          <a:lstStyle/>
          <a:p>
            <a:r>
              <a:rPr lang="en-US" dirty="0">
                <a:solidFill>
                  <a:schemeClr val="accent1">
                    <a:lumMod val="50000"/>
                  </a:schemeClr>
                </a:solidFill>
              </a:rPr>
              <a:t>Energy used in paper production line</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498944" y="840782"/>
            <a:ext cx="8229600"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None/>
            </a:pPr>
            <a:r>
              <a:rPr lang="en-US" altLang="en-US" sz="1600" b="1" dirty="0">
                <a:solidFill>
                  <a:schemeClr val="tx1"/>
                </a:solidFill>
                <a:latin typeface="Arial" panose="020B0604020202020204" pitchFamily="34" charset="0"/>
              </a:rPr>
              <a:t>For establishments producing paper from imported pulp and grade paper</a:t>
            </a:r>
            <a:endParaRPr lang="vi-VN" altLang="en-US" sz="1600" b="1" dirty="0">
              <a:solidFill>
                <a:schemeClr val="tx1"/>
              </a:solidFill>
              <a:latin typeface="Arial" panose="020B0604020202020204" pitchFamily="34" charset="0"/>
            </a:endParaRPr>
          </a:p>
          <a:p>
            <a:pPr marL="742950" lvl="1" indent="-28575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latin typeface="Arial" panose="020B0604020202020204" pitchFamily="34" charset="0"/>
              </a:rPr>
              <a:t>Electricity consumption is mainly in the stages of crushing and vacuum pressing. Other motors in the production line have less energy consumption.
The amount of water used in the line is quite large, so the energy consumption for pumping at the stages is also a significant amount.  
The heat energy consumed is mainly steam for the paper drying process in twisting lines.
Depending on the type of technology, different pressure levels can be used to dry paper in cross lines. 
Good separation of water before drying plays an important role in saving energy</a:t>
            </a:r>
            <a:endParaRPr lang="vi-VN" altLang="en-US" sz="1600" dirty="0">
              <a:solidFill>
                <a:schemeClr val="tx1"/>
              </a:solidFill>
              <a:latin typeface="Arial" panose="020B0604020202020204" pitchFamily="34" charset="0"/>
            </a:endParaRPr>
          </a:p>
        </p:txBody>
      </p:sp>
    </p:spTree>
    <p:extLst>
      <p:ext uri="{BB962C8B-B14F-4D97-AF65-F5344CB8AC3E}">
        <p14:creationId xmlns:p14="http://schemas.microsoft.com/office/powerpoint/2010/main" val="3485337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en-US" dirty="0">
                <a:solidFill>
                  <a:schemeClr val="accent1">
                    <a:lumMod val="50000"/>
                  </a:schemeClr>
                </a:solidFill>
              </a:rPr>
              <a:t>Energy used in paper production line</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457200" y="778091"/>
            <a:ext cx="8146111" cy="381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eaLnBrk="0" fontAlgn="base" hangingPunct="0">
              <a:spcBef>
                <a:spcPts val="600"/>
              </a:spcBef>
              <a:spcAft>
                <a:spcPts val="600"/>
              </a:spcAft>
              <a:buClrTx/>
              <a:buSzTx/>
              <a:buNone/>
            </a:pPr>
            <a:r>
              <a:rPr lang="en-US" altLang="en-US" sz="1600" b="1" dirty="0">
                <a:solidFill>
                  <a:schemeClr val="tx1"/>
                </a:solidFill>
                <a:latin typeface="Arial" panose="020B0604020202020204" pitchFamily="34" charset="0"/>
              </a:rPr>
              <a:t>For factories with pulp processing</a:t>
            </a:r>
            <a:r>
              <a:rPr kumimoji="0" lang="en-US" altLang="en-US" sz="1600" b="0" i="0" u="none" strike="noStrike" cap="none" normalizeH="0" baseline="0" dirty="0">
                <a:ln>
                  <a:noFill/>
                </a:ln>
                <a:solidFill>
                  <a:schemeClr val="tx1"/>
                </a:solidFill>
                <a:effectLst/>
                <a:latin typeface="Arial" panose="020B0604020202020204" pitchFamily="34" charset="0"/>
              </a:rPr>
              <a:t>.</a:t>
            </a:r>
            <a:endParaRPr kumimoji="0" lang="vi-VN" altLang="en-US" sz="1600" b="0" i="0" u="none" strike="noStrike" cap="none" normalizeH="0" baseline="0" dirty="0">
              <a:ln>
                <a:noFill/>
              </a:ln>
              <a:solidFill>
                <a:schemeClr val="tx1"/>
              </a:solidFill>
              <a:effectLst/>
              <a:latin typeface="Arial" panose="020B0604020202020204" pitchFamily="34" charset="0"/>
            </a:endParaRPr>
          </a:p>
          <a:p>
            <a:pPr marL="285750" indent="-28575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latin typeface="Arial" panose="020B0604020202020204" pitchFamily="34" charset="0"/>
              </a:rPr>
              <a:t>The energy from steam for pulp cooking is very significant. In general, factories with pulp processing are large factories and a co-generation system of heat and electricity is suitable for these factories.
The heat-electricity cogeneration system will be more efficient if it is invested synchronously with large boilers to produce superheated steam with higher pressure and steam temperature.
Consumption of electricity or fuel such as DO oil for machine tools for loading and unloading, transporting raw materials can account for a significant proportion of the line.
Careful consideration and evaluation of thermal power cogeneration systems can bring high efficiency in energy saving.</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128181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61AA-7181-04BE-C912-008F6965A2E2}"/>
              </a:ext>
            </a:extLst>
          </p:cNvPr>
          <p:cNvSpPr>
            <a:spLocks noGrp="1"/>
          </p:cNvSpPr>
          <p:nvPr>
            <p:ph type="title"/>
          </p:nvPr>
        </p:nvSpPr>
        <p:spPr>
          <a:xfrm>
            <a:off x="-1" y="462573"/>
            <a:ext cx="9143999" cy="371400"/>
          </a:xfrm>
        </p:spPr>
        <p:txBody>
          <a:bodyPr>
            <a:noAutofit/>
          </a:bodyPr>
          <a:lstStyle/>
          <a:p>
            <a:r>
              <a:rPr lang="en-US" dirty="0">
                <a:solidFill>
                  <a:schemeClr val="accent1">
                    <a:lumMod val="50000"/>
                  </a:schemeClr>
                </a:solidFill>
              </a:rPr>
              <a:t>Energy consumption for some types of products</a:t>
            </a:r>
          </a:p>
        </p:txBody>
      </p:sp>
      <p:sp>
        <p:nvSpPr>
          <p:cNvPr id="6" name="TextBox 5">
            <a:extLst>
              <a:ext uri="{FF2B5EF4-FFF2-40B4-BE49-F238E27FC236}">
                <a16:creationId xmlns:a16="http://schemas.microsoft.com/office/drawing/2014/main" id="{E5CAB64A-B4BA-FC31-BCF4-28132520EF24}"/>
              </a:ext>
            </a:extLst>
          </p:cNvPr>
          <p:cNvSpPr txBox="1"/>
          <p:nvPr/>
        </p:nvSpPr>
        <p:spPr>
          <a:xfrm>
            <a:off x="316167" y="987407"/>
            <a:ext cx="4091553" cy="523220"/>
          </a:xfrm>
          <a:prstGeom prst="rect">
            <a:avLst/>
          </a:prstGeom>
          <a:noFill/>
        </p:spPr>
        <p:txBody>
          <a:bodyPr wrap="square">
            <a:spAutoFit/>
          </a:bodyPr>
          <a:lstStyle/>
          <a:p>
            <a:pPr algn="ctr"/>
            <a:r>
              <a:rPr lang="en-US"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Bleached Hardwood Kraft Pulp</a:t>
            </a:r>
            <a:r>
              <a:rPr lang="en-US" b="1" dirty="0">
                <a:latin typeface="Arial" panose="020B0604020202020204" pitchFamily="34" charset="0"/>
                <a:ea typeface="Times New Roman" panose="02020603050405020304" pitchFamily="18" charset="0"/>
                <a:cs typeface="Times New Roman" panose="02020603050405020304" pitchFamily="18" charset="0"/>
              </a:rPr>
              <a:t>:</a:t>
            </a:r>
            <a:endParaRPr lang="en-US" b="1" dirty="0"/>
          </a:p>
        </p:txBody>
      </p:sp>
      <p:sp>
        <p:nvSpPr>
          <p:cNvPr id="9" name="TextBox 8">
            <a:extLst>
              <a:ext uri="{FF2B5EF4-FFF2-40B4-BE49-F238E27FC236}">
                <a16:creationId xmlns:a16="http://schemas.microsoft.com/office/drawing/2014/main" id="{2072C282-48C4-7FAA-3163-23B144DBA5CF}"/>
              </a:ext>
            </a:extLst>
          </p:cNvPr>
          <p:cNvSpPr txBox="1"/>
          <p:nvPr/>
        </p:nvSpPr>
        <p:spPr>
          <a:xfrm>
            <a:off x="4571999" y="1095129"/>
            <a:ext cx="4456366" cy="307777"/>
          </a:xfrm>
          <a:prstGeom prst="rect">
            <a:avLst/>
          </a:prstGeom>
          <a:noFill/>
        </p:spPr>
        <p:txBody>
          <a:bodyPr wrap="square">
            <a:spAutoFit/>
          </a:bodyPr>
          <a:lstStyle/>
          <a:p>
            <a:pPr algn="ctr"/>
            <a:r>
              <a:rPr lang="da-DK"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a:t>
            </a:r>
            <a:r>
              <a:rPr lang="da-DK"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Benchmark</a:t>
            </a:r>
            <a:r>
              <a:rPr lang="da-DK"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 to produce a ton of Semi-chemical pulp</a:t>
            </a:r>
            <a:endParaRPr lang="en-US" b="1" dirty="0"/>
          </a:p>
        </p:txBody>
      </p:sp>
      <p:graphicFrame>
        <p:nvGraphicFramePr>
          <p:cNvPr id="3" name="Table 2">
            <a:extLst>
              <a:ext uri="{FF2B5EF4-FFF2-40B4-BE49-F238E27FC236}">
                <a16:creationId xmlns:a16="http://schemas.microsoft.com/office/drawing/2014/main" id="{20270699-31AE-D9AF-E9F4-3E37B20DD015}"/>
              </a:ext>
            </a:extLst>
          </p:cNvPr>
          <p:cNvGraphicFramePr>
            <a:graphicFrameLocks noGrp="1"/>
          </p:cNvGraphicFramePr>
          <p:nvPr>
            <p:extLst>
              <p:ext uri="{D42A27DB-BD31-4B8C-83A1-F6EECF244321}">
                <p14:modId xmlns:p14="http://schemas.microsoft.com/office/powerpoint/2010/main" val="2995221921"/>
              </p:ext>
            </p:extLst>
          </p:nvPr>
        </p:nvGraphicFramePr>
        <p:xfrm>
          <a:off x="316167" y="1553818"/>
          <a:ext cx="3898503" cy="2800417"/>
        </p:xfrm>
        <a:graphic>
          <a:graphicData uri="http://schemas.openxmlformats.org/drawingml/2006/table">
            <a:tbl>
              <a:tblPr>
                <a:tableStyleId>{12ACAA50-B3C0-4FEF-8DD3-66675128A787}</a:tableStyleId>
              </a:tblPr>
              <a:tblGrid>
                <a:gridCol w="520840">
                  <a:extLst>
                    <a:ext uri="{9D8B030D-6E8A-4147-A177-3AD203B41FA5}">
                      <a16:colId xmlns:a16="http://schemas.microsoft.com/office/drawing/2014/main" val="498544541"/>
                    </a:ext>
                  </a:extLst>
                </a:gridCol>
                <a:gridCol w="1795650">
                  <a:extLst>
                    <a:ext uri="{9D8B030D-6E8A-4147-A177-3AD203B41FA5}">
                      <a16:colId xmlns:a16="http://schemas.microsoft.com/office/drawing/2014/main" val="3822059053"/>
                    </a:ext>
                  </a:extLst>
                </a:gridCol>
                <a:gridCol w="442870">
                  <a:extLst>
                    <a:ext uri="{9D8B030D-6E8A-4147-A177-3AD203B41FA5}">
                      <a16:colId xmlns:a16="http://schemas.microsoft.com/office/drawing/2014/main" val="2556003687"/>
                    </a:ext>
                  </a:extLst>
                </a:gridCol>
                <a:gridCol w="1139143">
                  <a:extLst>
                    <a:ext uri="{9D8B030D-6E8A-4147-A177-3AD203B41FA5}">
                      <a16:colId xmlns:a16="http://schemas.microsoft.com/office/drawing/2014/main" val="2743355301"/>
                    </a:ext>
                  </a:extLst>
                </a:gridCol>
              </a:tblGrid>
              <a:tr h="209550">
                <a:tc>
                  <a:txBody>
                    <a:bodyPr/>
                    <a:lstStyle/>
                    <a:p>
                      <a:pPr algn="ctr">
                        <a:lnSpc>
                          <a:spcPct val="115000"/>
                        </a:lnSpc>
                        <a:spcBef>
                          <a:spcPts val="200"/>
                        </a:spcBef>
                        <a:spcAft>
                          <a:spcPts val="200"/>
                        </a:spcAft>
                      </a:pPr>
                      <a:r>
                        <a:rPr lang="en-GB" sz="1400" dirty="0">
                          <a:effectLst/>
                        </a:rPr>
                        <a:t>No.</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Material and fuel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Unit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Benchmark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984467164"/>
                  </a:ext>
                </a:extLst>
              </a:tr>
              <a:tr h="209550">
                <a:tc gridSpan="2">
                  <a:txBody>
                    <a:bodyPr/>
                    <a:lstStyle/>
                    <a:p>
                      <a:pPr>
                        <a:lnSpc>
                          <a:spcPct val="115000"/>
                        </a:lnSpc>
                        <a:spcBef>
                          <a:spcPts val="200"/>
                        </a:spcBef>
                        <a:spcAft>
                          <a:spcPts val="200"/>
                        </a:spcAft>
                      </a:pPr>
                      <a:r>
                        <a:rPr lang="en-GB" sz="1400">
                          <a:effectLst/>
                        </a:rPr>
                        <a:t>Material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287855555"/>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a:effectLst/>
                        </a:rPr>
                        <a:t>Acacia, sandalwood (dry of 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4.180,00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156321443"/>
                  </a:ext>
                </a:extLst>
              </a:tr>
              <a:tr h="209550">
                <a:tc gridSpan="2">
                  <a:txBody>
                    <a:bodyPr/>
                    <a:lstStyle/>
                    <a:p>
                      <a:pPr>
                        <a:lnSpc>
                          <a:spcPct val="115000"/>
                        </a:lnSpc>
                        <a:spcBef>
                          <a:spcPts val="200"/>
                        </a:spcBef>
                        <a:spcAft>
                          <a:spcPts val="200"/>
                        </a:spcAft>
                      </a:pPr>
                      <a:r>
                        <a:rPr lang="en-GB" sz="1400" dirty="0">
                          <a:effectLst/>
                        </a:rPr>
                        <a:t>Fuels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10464388"/>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a:effectLst/>
                        </a:rPr>
                        <a:t>Electricity</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MWh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0,32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398567634"/>
                  </a:ext>
                </a:extLst>
              </a:tr>
              <a:tr h="247650">
                <a:tc>
                  <a:txBody>
                    <a:bodyPr/>
                    <a:lstStyle/>
                    <a:p>
                      <a:pPr algn="ctr">
                        <a:lnSpc>
                          <a:spcPct val="115000"/>
                        </a:lnSpc>
                        <a:spcBef>
                          <a:spcPts val="200"/>
                        </a:spcBef>
                        <a:spcAft>
                          <a:spcPts val="2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45,0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497264681"/>
                  </a:ext>
                </a:extLst>
              </a:tr>
              <a:tr h="209550">
                <a:tc>
                  <a:txBody>
                    <a:bodyPr/>
                    <a:lstStyle/>
                    <a:p>
                      <a:pPr algn="ctr">
                        <a:lnSpc>
                          <a:spcPct val="115000"/>
                        </a:lnSpc>
                        <a:spcBef>
                          <a:spcPts val="200"/>
                        </a:spcBef>
                        <a:spcAft>
                          <a:spcPts val="2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Steam for evaporation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ton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2,10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704027483"/>
                  </a:ext>
                </a:extLst>
              </a:tr>
              <a:tr h="209550">
                <a:tc>
                  <a:txBody>
                    <a:bodyPr/>
                    <a:lstStyle/>
                    <a:p>
                      <a:pPr algn="ctr">
                        <a:lnSpc>
                          <a:spcPct val="115000"/>
                        </a:lnSpc>
                        <a:spcBef>
                          <a:spcPts val="200"/>
                        </a:spcBef>
                        <a:spcAft>
                          <a:spcPts val="2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Steam for digester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ton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1,78</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257578367"/>
                  </a:ext>
                </a:extLst>
              </a:tr>
            </a:tbl>
          </a:graphicData>
        </a:graphic>
      </p:graphicFrame>
      <p:graphicFrame>
        <p:nvGraphicFramePr>
          <p:cNvPr id="5" name="Table 4">
            <a:extLst>
              <a:ext uri="{FF2B5EF4-FFF2-40B4-BE49-F238E27FC236}">
                <a16:creationId xmlns:a16="http://schemas.microsoft.com/office/drawing/2014/main" id="{DC9558C6-4551-5FCE-9EEE-B388674B5043}"/>
              </a:ext>
            </a:extLst>
          </p:cNvPr>
          <p:cNvGraphicFramePr>
            <a:graphicFrameLocks noGrp="1"/>
          </p:cNvGraphicFramePr>
          <p:nvPr>
            <p:extLst>
              <p:ext uri="{D42A27DB-BD31-4B8C-83A1-F6EECF244321}">
                <p14:modId xmlns:p14="http://schemas.microsoft.com/office/powerpoint/2010/main" val="1377718711"/>
              </p:ext>
            </p:extLst>
          </p:nvPr>
        </p:nvGraphicFramePr>
        <p:xfrm>
          <a:off x="4687634" y="1553818"/>
          <a:ext cx="4114799" cy="3184404"/>
        </p:xfrm>
        <a:graphic>
          <a:graphicData uri="http://schemas.openxmlformats.org/drawingml/2006/table">
            <a:tbl>
              <a:tblPr firstRow="1" firstCol="1" lastRow="1" lastCol="1" bandRow="1" bandCol="1">
                <a:tableStyleId>{12ACAA50-B3C0-4FEF-8DD3-66675128A787}</a:tableStyleId>
              </a:tblPr>
              <a:tblGrid>
                <a:gridCol w="326715">
                  <a:extLst>
                    <a:ext uri="{9D8B030D-6E8A-4147-A177-3AD203B41FA5}">
                      <a16:colId xmlns:a16="http://schemas.microsoft.com/office/drawing/2014/main" val="3633311881"/>
                    </a:ext>
                  </a:extLst>
                </a:gridCol>
                <a:gridCol w="1828617">
                  <a:extLst>
                    <a:ext uri="{9D8B030D-6E8A-4147-A177-3AD203B41FA5}">
                      <a16:colId xmlns:a16="http://schemas.microsoft.com/office/drawing/2014/main" val="1892514002"/>
                    </a:ext>
                  </a:extLst>
                </a:gridCol>
                <a:gridCol w="653430">
                  <a:extLst>
                    <a:ext uri="{9D8B030D-6E8A-4147-A177-3AD203B41FA5}">
                      <a16:colId xmlns:a16="http://schemas.microsoft.com/office/drawing/2014/main" val="3049233704"/>
                    </a:ext>
                  </a:extLst>
                </a:gridCol>
                <a:gridCol w="1306037">
                  <a:extLst>
                    <a:ext uri="{9D8B030D-6E8A-4147-A177-3AD203B41FA5}">
                      <a16:colId xmlns:a16="http://schemas.microsoft.com/office/drawing/2014/main" val="1146806636"/>
                    </a:ext>
                  </a:extLst>
                </a:gridCol>
              </a:tblGrid>
              <a:tr h="0">
                <a:tc>
                  <a:txBody>
                    <a:bodyPr/>
                    <a:lstStyle/>
                    <a:p>
                      <a:pPr algn="ctr">
                        <a:lnSpc>
                          <a:spcPct val="115000"/>
                        </a:lnSpc>
                        <a:spcBef>
                          <a:spcPts val="200"/>
                        </a:spcBef>
                        <a:spcAft>
                          <a:spcPts val="200"/>
                        </a:spcAft>
                      </a:pPr>
                      <a:r>
                        <a:rPr lang="en-GB" sz="1100">
                          <a:effectLst/>
                        </a:rPr>
                        <a:t>No.</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Materials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Unit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Benchmark</a:t>
                      </a:r>
                      <a:r>
                        <a:rPr lang="vi-VN" sz="1400" dirty="0">
                          <a:effectLst/>
                        </a:rPr>
                        <a:t> </a:t>
                      </a:r>
                      <a:r>
                        <a:rPr lang="vi-VN" sz="1400" dirty="0" err="1">
                          <a:effectLst/>
                        </a:rPr>
                        <a:t>per</a:t>
                      </a:r>
                      <a:r>
                        <a:rPr lang="vi-VN" sz="1400" dirty="0">
                          <a:effectLst/>
                        </a:rPr>
                        <a:t> ton </a:t>
                      </a:r>
                      <a:r>
                        <a:rPr lang="vi-VN" sz="1400" dirty="0" err="1">
                          <a:effectLst/>
                        </a:rPr>
                        <a:t>of</a:t>
                      </a:r>
                      <a:r>
                        <a:rPr lang="vi-VN" sz="1400" dirty="0">
                          <a:effectLst/>
                        </a:rPr>
                        <a:t> </a:t>
                      </a:r>
                      <a:r>
                        <a:rPr lang="vi-VN" sz="1400" dirty="0" err="1">
                          <a:effectLst/>
                        </a:rPr>
                        <a:t>prod</a:t>
                      </a:r>
                      <a:r>
                        <a:rPr lang="vi-VN" sz="1400" dirty="0">
                          <a:effectLst/>
                        </a:rPr>
                        <a: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68634171"/>
                  </a:ext>
                </a:extLst>
              </a:tr>
              <a:tr h="0">
                <a:tc gridSpan="2">
                  <a:txBody>
                    <a:bodyPr/>
                    <a:lstStyle/>
                    <a:p>
                      <a:pPr>
                        <a:lnSpc>
                          <a:spcPct val="115000"/>
                        </a:lnSpc>
                        <a:spcBef>
                          <a:spcPts val="200"/>
                        </a:spcBef>
                        <a:spcAft>
                          <a:spcPts val="200"/>
                        </a:spcAft>
                      </a:pPr>
                      <a:r>
                        <a:rPr lang="en-GB" sz="1400" dirty="0">
                          <a:effectLst/>
                        </a:rPr>
                        <a:t>Main materials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4495989"/>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Wood</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vi-VN" sz="1400" dirty="0">
                          <a:effectLst/>
                        </a:rPr>
                        <a:t>T</a:t>
                      </a:r>
                      <a:r>
                        <a:rPr lang="en-GB" sz="1400" dirty="0">
                          <a:effectLst/>
                        </a:rPr>
                        <a:t>on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2,8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93215250"/>
                  </a:ext>
                </a:extLst>
              </a:tr>
              <a:tr h="0">
                <a:tc gridSpan="2">
                  <a:txBody>
                    <a:bodyPr/>
                    <a:lstStyle/>
                    <a:p>
                      <a:pPr>
                        <a:lnSpc>
                          <a:spcPct val="115000"/>
                        </a:lnSpc>
                        <a:spcBef>
                          <a:spcPts val="200"/>
                        </a:spcBef>
                        <a:spcAft>
                          <a:spcPts val="200"/>
                        </a:spcAft>
                      </a:pPr>
                      <a:r>
                        <a:rPr lang="en-GB" sz="1400">
                          <a:effectLst/>
                        </a:rPr>
                        <a:t>Chemicals</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04585906"/>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NaOH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125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4236007"/>
                  </a:ext>
                </a:extLst>
              </a:tr>
              <a:tr h="0">
                <a:tc>
                  <a:txBody>
                    <a:bodyPr/>
                    <a:lstStyle/>
                    <a:p>
                      <a:pPr algn="ctr">
                        <a:lnSpc>
                          <a:spcPct val="115000"/>
                        </a:lnSpc>
                        <a:spcBef>
                          <a:spcPts val="200"/>
                        </a:spcBef>
                        <a:spcAft>
                          <a:spcPts val="200"/>
                        </a:spcAft>
                      </a:pPr>
                      <a:r>
                        <a:rPr lang="en-GB" sz="1100">
                          <a:effectLst/>
                        </a:rPr>
                        <a:t>2</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H</a:t>
                      </a:r>
                      <a:r>
                        <a:rPr lang="en-GB" sz="1400" baseline="-25000">
                          <a:effectLst/>
                        </a:rPr>
                        <a:t>2</a:t>
                      </a:r>
                      <a:r>
                        <a:rPr lang="en-GB" sz="1400">
                          <a:effectLst/>
                        </a:rPr>
                        <a:t>O</a:t>
                      </a:r>
                      <a:r>
                        <a:rPr lang="en-GB" sz="1400" baseline="-25000">
                          <a:effectLst/>
                        </a:rPr>
                        <a:t>2</a:t>
                      </a:r>
                      <a:r>
                        <a:rPr lang="en-GB" sz="1400">
                          <a:effectLst/>
                        </a:rPr>
                        <a:t> 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95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76926137"/>
                  </a:ext>
                </a:extLst>
              </a:tr>
              <a:tr h="0">
                <a:tc>
                  <a:txBody>
                    <a:bodyPr/>
                    <a:lstStyle/>
                    <a:p>
                      <a:pPr algn="ctr">
                        <a:lnSpc>
                          <a:spcPct val="115000"/>
                        </a:lnSpc>
                        <a:spcBef>
                          <a:spcPts val="200"/>
                        </a:spcBef>
                        <a:spcAft>
                          <a:spcPts val="200"/>
                        </a:spcAft>
                      </a:pPr>
                      <a:r>
                        <a:rPr lang="en-GB" sz="1100">
                          <a:effectLst/>
                        </a:rPr>
                        <a:t>3</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Na</a:t>
                      </a:r>
                      <a:r>
                        <a:rPr lang="en-GB" sz="1400" baseline="-25000">
                          <a:effectLst/>
                        </a:rPr>
                        <a:t>2</a:t>
                      </a:r>
                      <a:r>
                        <a:rPr lang="en-GB" sz="1400">
                          <a:effectLst/>
                        </a:rPr>
                        <a:t>SiO</a:t>
                      </a:r>
                      <a:r>
                        <a:rPr lang="en-GB" sz="1400" baseline="-250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55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02427076"/>
                  </a:ext>
                </a:extLst>
              </a:tr>
              <a:tr h="0">
                <a:tc>
                  <a:txBody>
                    <a:bodyPr/>
                    <a:lstStyle/>
                    <a:p>
                      <a:pPr algn="ctr">
                        <a:lnSpc>
                          <a:spcPct val="115000"/>
                        </a:lnSpc>
                        <a:spcBef>
                          <a:spcPts val="200"/>
                        </a:spcBef>
                        <a:spcAft>
                          <a:spcPts val="200"/>
                        </a:spcAft>
                      </a:pPr>
                      <a:r>
                        <a:rPr lang="en-GB" sz="1100">
                          <a:effectLst/>
                        </a:rPr>
                        <a:t>4</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DTPA</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1,2</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87205768"/>
                  </a:ext>
                </a:extLst>
              </a:tr>
              <a:tr h="0">
                <a:tc gridSpan="2">
                  <a:txBody>
                    <a:bodyPr/>
                    <a:lstStyle/>
                    <a:p>
                      <a:pPr>
                        <a:lnSpc>
                          <a:spcPct val="115000"/>
                        </a:lnSpc>
                        <a:spcBef>
                          <a:spcPts val="200"/>
                        </a:spcBef>
                        <a:spcAft>
                          <a:spcPts val="200"/>
                        </a:spcAft>
                      </a:pPr>
                      <a:r>
                        <a:rPr lang="en-GB" sz="1400">
                          <a:effectLst/>
                        </a:rPr>
                        <a:t>Fuels,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64481551"/>
                  </a:ext>
                </a:extLst>
              </a:tr>
              <a:tr h="0">
                <a:tc>
                  <a:txBody>
                    <a:bodyPr/>
                    <a:lstStyle/>
                    <a:p>
                      <a:pPr algn="ctr">
                        <a:lnSpc>
                          <a:spcPct val="115000"/>
                        </a:lnSpc>
                        <a:spcBef>
                          <a:spcPts val="200"/>
                        </a:spcBef>
                        <a:spcAft>
                          <a:spcPts val="200"/>
                        </a:spcAft>
                      </a:pPr>
                      <a:r>
                        <a:rPr lang="en-GB" sz="1100">
                          <a:effectLst/>
                        </a:rPr>
                        <a:t>1</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Steam</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Ton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0,4</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87744434"/>
                  </a:ext>
                </a:extLst>
              </a:tr>
              <a:tr h="0">
                <a:tc>
                  <a:txBody>
                    <a:bodyPr/>
                    <a:lstStyle/>
                    <a:p>
                      <a:pPr algn="ctr">
                        <a:lnSpc>
                          <a:spcPct val="115000"/>
                        </a:lnSpc>
                        <a:spcBef>
                          <a:spcPts val="200"/>
                        </a:spcBef>
                        <a:spcAft>
                          <a:spcPts val="200"/>
                        </a:spcAft>
                      </a:pPr>
                      <a:r>
                        <a:rPr lang="en-GB" sz="1100">
                          <a:effectLst/>
                        </a:rPr>
                        <a:t>2</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Electricity</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err="1">
                          <a:effectLst/>
                        </a:rPr>
                        <a:t>Kwh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1850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4611108"/>
                  </a:ext>
                </a:extLst>
              </a:tr>
              <a:tr h="0">
                <a:tc>
                  <a:txBody>
                    <a:bodyPr/>
                    <a:lstStyle/>
                    <a:p>
                      <a:pPr algn="ctr">
                        <a:lnSpc>
                          <a:spcPct val="115000"/>
                        </a:lnSpc>
                        <a:spcBef>
                          <a:spcPts val="200"/>
                        </a:spcBef>
                        <a:spcAft>
                          <a:spcPts val="200"/>
                        </a:spcAft>
                      </a:pPr>
                      <a:r>
                        <a:rPr lang="en-GB" sz="1100">
                          <a:effectLst/>
                        </a:rPr>
                        <a:t>3</a:t>
                      </a:r>
                      <a:endParaRPr lang="en-US" sz="11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45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7517160"/>
                  </a:ext>
                </a:extLst>
              </a:tr>
            </a:tbl>
          </a:graphicData>
        </a:graphic>
      </p:graphicFrame>
    </p:spTree>
    <p:extLst>
      <p:ext uri="{BB962C8B-B14F-4D97-AF65-F5344CB8AC3E}">
        <p14:creationId xmlns:p14="http://schemas.microsoft.com/office/powerpoint/2010/main" val="300383155"/>
      </p:ext>
    </p:extLst>
  </p:cSld>
  <p:clrMapOvr>
    <a:masterClrMapping/>
  </p:clrMapOvr>
  <p:extLst>
    <p:ext uri="{6950BFC3-D8DA-4A85-94F7-54DA5524770B}">
      <p188:commentRel xmlns:p188="http://schemas.microsoft.com/office/powerpoint/2018/8/main" r:id="rId2"/>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4C9E6-86D7-5629-74CF-D854213D25F5}"/>
              </a:ext>
            </a:extLst>
          </p:cNvPr>
          <p:cNvSpPr>
            <a:spLocks noGrp="1"/>
          </p:cNvSpPr>
          <p:nvPr>
            <p:ph type="title"/>
          </p:nvPr>
        </p:nvSpPr>
        <p:spPr/>
        <p:txBody>
          <a:bodyPr>
            <a:noAutofit/>
          </a:bodyPr>
          <a:lstStyle/>
          <a:p>
            <a:r>
              <a:rPr lang="en-US" dirty="0">
                <a:solidFill>
                  <a:schemeClr val="accent1">
                    <a:lumMod val="50000"/>
                  </a:schemeClr>
                </a:solidFill>
              </a:rPr>
              <a:t>Energy consumption for some product types</a:t>
            </a:r>
          </a:p>
        </p:txBody>
      </p:sp>
      <p:sp>
        <p:nvSpPr>
          <p:cNvPr id="6" name="TextBox 5">
            <a:extLst>
              <a:ext uri="{FF2B5EF4-FFF2-40B4-BE49-F238E27FC236}">
                <a16:creationId xmlns:a16="http://schemas.microsoft.com/office/drawing/2014/main" id="{2CE7C4B0-96DB-8EB9-73D0-0D6E2E64594D}"/>
              </a:ext>
            </a:extLst>
          </p:cNvPr>
          <p:cNvSpPr txBox="1"/>
          <p:nvPr/>
        </p:nvSpPr>
        <p:spPr>
          <a:xfrm>
            <a:off x="162733" y="889240"/>
            <a:ext cx="4029559" cy="523220"/>
          </a:xfrm>
          <a:prstGeom prst="rect">
            <a:avLst/>
          </a:prstGeom>
          <a:noFill/>
        </p:spPr>
        <p:txBody>
          <a:bodyPr wrap="square">
            <a:spAutoFit/>
          </a:bodyPr>
          <a:lstStyle/>
          <a:p>
            <a:pPr algn="ctr"/>
            <a:r>
              <a:rPr lang="da-DK"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newsprint production</a:t>
            </a:r>
            <a:endParaRPr lang="en-US" b="1" dirty="0"/>
          </a:p>
        </p:txBody>
      </p:sp>
      <p:sp>
        <p:nvSpPr>
          <p:cNvPr id="8" name="TextBox 7">
            <a:extLst>
              <a:ext uri="{FF2B5EF4-FFF2-40B4-BE49-F238E27FC236}">
                <a16:creationId xmlns:a16="http://schemas.microsoft.com/office/drawing/2014/main" id="{54FB38B9-FDA7-FA31-8F99-C6AB7109AB11}"/>
              </a:ext>
            </a:extLst>
          </p:cNvPr>
          <p:cNvSpPr txBox="1"/>
          <p:nvPr/>
        </p:nvSpPr>
        <p:spPr>
          <a:xfrm>
            <a:off x="4356000" y="889240"/>
            <a:ext cx="4599867" cy="523220"/>
          </a:xfrm>
          <a:prstGeom prst="rect">
            <a:avLst/>
          </a:prstGeom>
          <a:noFill/>
        </p:spPr>
        <p:txBody>
          <a:bodyPr wrap="square">
            <a:spAutoFit/>
          </a:bodyPr>
          <a:lstStyle/>
          <a:p>
            <a:pPr algn="ctr"/>
            <a:r>
              <a:rPr lang="en-US"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printing paper and writing paper</a:t>
            </a:r>
            <a:endParaRPr lang="en-US" b="1" dirty="0"/>
          </a:p>
        </p:txBody>
      </p:sp>
      <p:graphicFrame>
        <p:nvGraphicFramePr>
          <p:cNvPr id="9" name="Table 8">
            <a:extLst>
              <a:ext uri="{FF2B5EF4-FFF2-40B4-BE49-F238E27FC236}">
                <a16:creationId xmlns:a16="http://schemas.microsoft.com/office/drawing/2014/main" id="{52A1070F-C95A-AFA6-A8D0-4B68BB37EEBE}"/>
              </a:ext>
            </a:extLst>
          </p:cNvPr>
          <p:cNvGraphicFramePr>
            <a:graphicFrameLocks noGrp="1"/>
          </p:cNvGraphicFramePr>
          <p:nvPr>
            <p:extLst>
              <p:ext uri="{D42A27DB-BD31-4B8C-83A1-F6EECF244321}">
                <p14:modId xmlns:p14="http://schemas.microsoft.com/office/powerpoint/2010/main" val="127671234"/>
              </p:ext>
            </p:extLst>
          </p:nvPr>
        </p:nvGraphicFramePr>
        <p:xfrm>
          <a:off x="4383867" y="1518825"/>
          <a:ext cx="4572000" cy="3378137"/>
        </p:xfrm>
        <a:graphic>
          <a:graphicData uri="http://schemas.openxmlformats.org/drawingml/2006/table">
            <a:tbl>
              <a:tblPr>
                <a:tableStyleId>{12ACAA50-B3C0-4FEF-8DD3-66675128A787}</a:tableStyleId>
              </a:tblPr>
              <a:tblGrid>
                <a:gridCol w="548640">
                  <a:extLst>
                    <a:ext uri="{9D8B030D-6E8A-4147-A177-3AD203B41FA5}">
                      <a16:colId xmlns:a16="http://schemas.microsoft.com/office/drawing/2014/main" val="3779271312"/>
                    </a:ext>
                  </a:extLst>
                </a:gridCol>
                <a:gridCol w="2011680">
                  <a:extLst>
                    <a:ext uri="{9D8B030D-6E8A-4147-A177-3AD203B41FA5}">
                      <a16:colId xmlns:a16="http://schemas.microsoft.com/office/drawing/2014/main" val="1736562632"/>
                    </a:ext>
                  </a:extLst>
                </a:gridCol>
                <a:gridCol w="574213">
                  <a:extLst>
                    <a:ext uri="{9D8B030D-6E8A-4147-A177-3AD203B41FA5}">
                      <a16:colId xmlns:a16="http://schemas.microsoft.com/office/drawing/2014/main" val="689216414"/>
                    </a:ext>
                  </a:extLst>
                </a:gridCol>
                <a:gridCol w="1437467">
                  <a:extLst>
                    <a:ext uri="{9D8B030D-6E8A-4147-A177-3AD203B41FA5}">
                      <a16:colId xmlns:a16="http://schemas.microsoft.com/office/drawing/2014/main" val="919818090"/>
                    </a:ext>
                  </a:extLst>
                </a:gridCol>
              </a:tblGrid>
              <a:tr h="407686">
                <a:tc>
                  <a:txBody>
                    <a:bodyPr/>
                    <a:lstStyle/>
                    <a:p>
                      <a:pPr algn="ctr">
                        <a:lnSpc>
                          <a:spcPct val="115000"/>
                        </a:lnSpc>
                        <a:spcAft>
                          <a:spcPts val="1000"/>
                        </a:spcAft>
                      </a:pPr>
                      <a:r>
                        <a:rPr lang="en-US" sz="1400" b="0" dirty="0">
                          <a:effectLst/>
                        </a:rPr>
                        <a:t>No.</a:t>
                      </a:r>
                    </a:p>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Materials</a:t>
                      </a:r>
                    </a:p>
                    <a:p>
                      <a:pP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Unit</a:t>
                      </a:r>
                      <a:endParaRPr lang="en-US" sz="1400" dirty="0">
                        <a:effectLst/>
                      </a:endParaRPr>
                    </a:p>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Benchmark</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01281254"/>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84057959"/>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Pulp</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kg</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208</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53130345"/>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Paper margin</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842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62799258"/>
                  </a:ext>
                </a:extLst>
              </a:tr>
              <a:tr h="231775">
                <a:tc gridSpan="2">
                  <a:txBody>
                    <a:bodyPr/>
                    <a:lstStyle/>
                    <a:p>
                      <a:pPr>
                        <a:lnSpc>
                          <a:spcPct val="115000"/>
                        </a:lnSpc>
                        <a:spcAft>
                          <a:spcPts val="1000"/>
                        </a:spcAft>
                      </a:pPr>
                      <a:r>
                        <a:rPr lang="en-GB" sz="1400" b="0" dirty="0">
                          <a:effectLst/>
                        </a:rPr>
                        <a:t>Chemicals</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76079393"/>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a:effectLst/>
                        </a:rPr>
                        <a:t>CaCO</a:t>
                      </a:r>
                      <a:r>
                        <a:rPr lang="en-GB" sz="1400" b="0" baseline="-25000">
                          <a:effectLst/>
                        </a:rPr>
                        <a:t>3</a:t>
                      </a: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145</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884833440"/>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Kaolin</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18</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3226233"/>
                  </a:ext>
                </a:extLst>
              </a:tr>
              <a:tr h="231775">
                <a:tc>
                  <a:txBody>
                    <a:bodyPr/>
                    <a:lstStyle/>
                    <a:p>
                      <a:pPr algn="ctr">
                        <a:lnSpc>
                          <a:spcPct val="115000"/>
                        </a:lnSpc>
                        <a:spcAft>
                          <a:spcPts val="1000"/>
                        </a:spcAft>
                      </a:pPr>
                      <a:r>
                        <a:rPr lang="en-GB" sz="1400" b="0">
                          <a:effectLst/>
                        </a:rPr>
                        <a:t>3</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Anionic starch</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10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187391554"/>
                  </a:ext>
                </a:extLst>
              </a:tr>
              <a:tr h="231775">
                <a:tc gridSpan="2">
                  <a:txBody>
                    <a:bodyPr/>
                    <a:lstStyle/>
                    <a:p>
                      <a:pPr>
                        <a:lnSpc>
                          <a:spcPct val="115000"/>
                        </a:lnSpc>
                        <a:spcAft>
                          <a:spcPts val="1000"/>
                        </a:spcAft>
                      </a:pPr>
                      <a:r>
                        <a:rPr lang="en-GB" sz="1400" dirty="0">
                          <a:effectLst/>
                        </a:rPr>
                        <a:t>Fuels, energy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b="0" dirty="0">
                          <a:effectLst/>
                        </a:rPr>
                        <a:t> </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 </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906352621"/>
                  </a:ext>
                </a:extLst>
              </a:tr>
              <a:tr h="231775">
                <a:tc>
                  <a:txBody>
                    <a:bodyPr/>
                    <a:lstStyle/>
                    <a:p>
                      <a:pPr algn="ctr">
                        <a:lnSpc>
                          <a:spcPct val="115000"/>
                        </a:lnSpc>
                        <a:spcAft>
                          <a:spcPts val="1000"/>
                        </a:spcAft>
                      </a:pPr>
                      <a:r>
                        <a:rPr lang="en-GB" sz="1400" b="0">
                          <a:effectLst/>
                        </a:rPr>
                        <a:t>1</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solidFill>
                            <a:srgbClr val="000000"/>
                          </a:solidFill>
                          <a:effectLst/>
                          <a:latin typeface="Arial"/>
                          <a:ea typeface="Times New Roman" panose="02020603050405020304" pitchFamily="18" charset="0"/>
                          <a:cs typeface="Arial"/>
                        </a:rPr>
                        <a:t>Water</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m</a:t>
                      </a:r>
                      <a:r>
                        <a:rPr lang="en-GB" sz="1400" b="0" baseline="30000" dirty="0">
                          <a:effectLst/>
                        </a:rPr>
                        <a:t>3</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30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82279737"/>
                  </a:ext>
                </a:extLst>
              </a:tr>
              <a:tr h="231775">
                <a:tc>
                  <a:txBody>
                    <a:bodyPr/>
                    <a:lstStyle/>
                    <a:p>
                      <a:pPr algn="ctr">
                        <a:lnSpc>
                          <a:spcPct val="115000"/>
                        </a:lnSpc>
                        <a:spcAft>
                          <a:spcPts val="1000"/>
                        </a:spcAft>
                      </a:pPr>
                      <a:r>
                        <a:rPr lang="en-GB" sz="1400" b="0">
                          <a:effectLst/>
                        </a:rPr>
                        <a:t>2</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Coal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kg</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0</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08200711"/>
                  </a:ext>
                </a:extLst>
              </a:tr>
              <a:tr h="231775">
                <a:tc>
                  <a:txBody>
                    <a:bodyPr/>
                    <a:lstStyle/>
                    <a:p>
                      <a:pPr algn="ctr">
                        <a:lnSpc>
                          <a:spcPct val="115000"/>
                        </a:lnSpc>
                        <a:spcAft>
                          <a:spcPts val="1000"/>
                        </a:spcAft>
                      </a:pPr>
                      <a:r>
                        <a:rPr lang="en-GB" sz="1400" b="0">
                          <a:effectLst/>
                        </a:rPr>
                        <a:t>3</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kwh</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620</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50736737"/>
                  </a:ext>
                </a:extLst>
              </a:tr>
              <a:tr h="231775">
                <a:tc>
                  <a:txBody>
                    <a:bodyPr/>
                    <a:lstStyle/>
                    <a:p>
                      <a:pPr algn="ctr">
                        <a:lnSpc>
                          <a:spcPct val="115000"/>
                        </a:lnSpc>
                        <a:spcAft>
                          <a:spcPts val="1000"/>
                        </a:spcAft>
                      </a:pPr>
                      <a:r>
                        <a:rPr lang="en-GB" sz="1400" b="0">
                          <a:effectLst/>
                        </a:rPr>
                        <a:t>4</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0" dirty="0">
                          <a:effectLst/>
                        </a:rPr>
                        <a:t>Other fuels</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a:effectLst/>
                        </a:rPr>
                        <a:t>kg</a:t>
                      </a:r>
                      <a:endParaRPr lang="en-US" sz="1400" b="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0" dirty="0">
                          <a:effectLst/>
                        </a:rPr>
                        <a:t>610</a:t>
                      </a:r>
                      <a:endParaRPr lang="en-US" sz="1400" b="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00384873"/>
                  </a:ext>
                </a:extLst>
              </a:tr>
            </a:tbl>
          </a:graphicData>
        </a:graphic>
      </p:graphicFrame>
      <p:graphicFrame>
        <p:nvGraphicFramePr>
          <p:cNvPr id="3" name="Table 2">
            <a:extLst>
              <a:ext uri="{FF2B5EF4-FFF2-40B4-BE49-F238E27FC236}">
                <a16:creationId xmlns:a16="http://schemas.microsoft.com/office/drawing/2014/main" id="{CA5ED4B2-927E-B1D2-B534-24E2EC52C6D2}"/>
              </a:ext>
            </a:extLst>
          </p:cNvPr>
          <p:cNvGraphicFramePr>
            <a:graphicFrameLocks noGrp="1"/>
          </p:cNvGraphicFramePr>
          <p:nvPr>
            <p:extLst>
              <p:ext uri="{D42A27DB-BD31-4B8C-83A1-F6EECF244321}">
                <p14:modId xmlns:p14="http://schemas.microsoft.com/office/powerpoint/2010/main" val="1877948405"/>
              </p:ext>
            </p:extLst>
          </p:nvPr>
        </p:nvGraphicFramePr>
        <p:xfrm>
          <a:off x="162733" y="1518825"/>
          <a:ext cx="4029559" cy="2914587"/>
        </p:xfrm>
        <a:graphic>
          <a:graphicData uri="http://schemas.openxmlformats.org/drawingml/2006/table">
            <a:tbl>
              <a:tblPr>
                <a:tableStyleId>{12ACAA50-B3C0-4FEF-8DD3-66675128A787}</a:tableStyleId>
              </a:tblPr>
              <a:tblGrid>
                <a:gridCol w="483547">
                  <a:extLst>
                    <a:ext uri="{9D8B030D-6E8A-4147-A177-3AD203B41FA5}">
                      <a16:colId xmlns:a16="http://schemas.microsoft.com/office/drawing/2014/main" val="4041179723"/>
                    </a:ext>
                  </a:extLst>
                </a:gridCol>
                <a:gridCol w="1548123">
                  <a:extLst>
                    <a:ext uri="{9D8B030D-6E8A-4147-A177-3AD203B41FA5}">
                      <a16:colId xmlns:a16="http://schemas.microsoft.com/office/drawing/2014/main" val="2407524813"/>
                    </a:ext>
                  </a:extLst>
                </a:gridCol>
                <a:gridCol w="950204">
                  <a:extLst>
                    <a:ext uri="{9D8B030D-6E8A-4147-A177-3AD203B41FA5}">
                      <a16:colId xmlns:a16="http://schemas.microsoft.com/office/drawing/2014/main" val="3467298275"/>
                    </a:ext>
                  </a:extLst>
                </a:gridCol>
                <a:gridCol w="1047685">
                  <a:extLst>
                    <a:ext uri="{9D8B030D-6E8A-4147-A177-3AD203B41FA5}">
                      <a16:colId xmlns:a16="http://schemas.microsoft.com/office/drawing/2014/main" val="756041090"/>
                    </a:ext>
                  </a:extLst>
                </a:gridCol>
              </a:tblGrid>
              <a:tr h="381000">
                <a:tc>
                  <a:txBody>
                    <a:bodyPr/>
                    <a:lstStyle/>
                    <a:p>
                      <a:pPr algn="ctr">
                        <a:lnSpc>
                          <a:spcPct val="115000"/>
                        </a:lnSpc>
                        <a:spcAft>
                          <a:spcPts val="1000"/>
                        </a:spcAft>
                      </a:pPr>
                      <a:r>
                        <a:rPr lang="en-GB" sz="1400" dirty="0">
                          <a:effectLst/>
                        </a:rPr>
                        <a:t>No. </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Materials</a:t>
                      </a:r>
                      <a:endParaRPr lang="en-US" sz="1400" dirty="0">
                        <a:effectLst/>
                      </a:endParaRPr>
                    </a:p>
                    <a:p>
                      <a:pP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Unit</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Benchmark </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22973244"/>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661888822"/>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Newspaper edge</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1350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864126360"/>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1903127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CaCO3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55933295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AKD glue</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15129081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Cation starch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052419444"/>
                  </a:ext>
                </a:extLst>
              </a:tr>
              <a:tr h="231775">
                <a:tc gridSpan="2">
                  <a:txBody>
                    <a:bodyPr/>
                    <a:lstStyle/>
                    <a:p>
                      <a:pPr>
                        <a:lnSpc>
                          <a:spcPct val="115000"/>
                        </a:lnSpc>
                        <a:spcAft>
                          <a:spcPts val="1000"/>
                        </a:spcAft>
                      </a:pPr>
                      <a:r>
                        <a:rPr lang="en-GB" sz="1400" dirty="0">
                          <a:effectLst/>
                        </a:rPr>
                        <a:t>Fuels, energy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579260334"/>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60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2766187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Coal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300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923092586"/>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1100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307982496"/>
                  </a:ext>
                </a:extLst>
              </a:tr>
            </a:tbl>
          </a:graphicData>
        </a:graphic>
      </p:graphicFrame>
    </p:spTree>
    <p:extLst>
      <p:ext uri="{BB962C8B-B14F-4D97-AF65-F5344CB8AC3E}">
        <p14:creationId xmlns:p14="http://schemas.microsoft.com/office/powerpoint/2010/main" val="3355888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96552-24D7-A06F-1E6C-E267FB8E17D8}"/>
              </a:ext>
            </a:extLst>
          </p:cNvPr>
          <p:cNvSpPr>
            <a:spLocks noGrp="1"/>
          </p:cNvSpPr>
          <p:nvPr>
            <p:ph type="title"/>
          </p:nvPr>
        </p:nvSpPr>
        <p:spPr/>
        <p:txBody>
          <a:bodyPr>
            <a:noAutofit/>
          </a:bodyPr>
          <a:lstStyle/>
          <a:p>
            <a:r>
              <a:rPr lang="en-US" dirty="0">
                <a:solidFill>
                  <a:schemeClr val="accent1">
                    <a:lumMod val="50000"/>
                  </a:schemeClr>
                </a:solidFill>
              </a:rPr>
              <a:t>Energy consumption for some product types</a:t>
            </a:r>
          </a:p>
        </p:txBody>
      </p:sp>
      <p:sp>
        <p:nvSpPr>
          <p:cNvPr id="5" name="TextBox 4">
            <a:extLst>
              <a:ext uri="{FF2B5EF4-FFF2-40B4-BE49-F238E27FC236}">
                <a16:creationId xmlns:a16="http://schemas.microsoft.com/office/drawing/2014/main" id="{3C55151E-FDA3-2788-9B2A-41878C8476CB}"/>
              </a:ext>
            </a:extLst>
          </p:cNvPr>
          <p:cNvSpPr txBox="1"/>
          <p:nvPr/>
        </p:nvSpPr>
        <p:spPr>
          <a:xfrm>
            <a:off x="5294671" y="887087"/>
            <a:ext cx="3510366" cy="523220"/>
          </a:xfrm>
          <a:prstGeom prst="rect">
            <a:avLst/>
          </a:prstGeom>
          <a:noFill/>
        </p:spPr>
        <p:txBody>
          <a:bodyPr wrap="square">
            <a:spAutoFit/>
          </a:bodyPr>
          <a:lstStyle/>
          <a:p>
            <a:pPr algn="ctr"/>
            <a:r>
              <a:rPr lang="en-US"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t</a:t>
            </a:r>
            <a:r>
              <a:rPr lang="da-DK"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issue paper production</a:t>
            </a:r>
            <a:endParaRPr lang="en-US" b="1" dirty="0"/>
          </a:p>
        </p:txBody>
      </p:sp>
      <p:sp>
        <p:nvSpPr>
          <p:cNvPr id="4" name="TextBox 3">
            <a:extLst>
              <a:ext uri="{FF2B5EF4-FFF2-40B4-BE49-F238E27FC236}">
                <a16:creationId xmlns:a16="http://schemas.microsoft.com/office/drawing/2014/main" id="{1FF5587C-2084-44EF-4742-70D9BD11ED46}"/>
              </a:ext>
            </a:extLst>
          </p:cNvPr>
          <p:cNvSpPr txBox="1"/>
          <p:nvPr/>
        </p:nvSpPr>
        <p:spPr>
          <a:xfrm>
            <a:off x="349045" y="949905"/>
            <a:ext cx="3510366" cy="523220"/>
          </a:xfrm>
          <a:prstGeom prst="rect">
            <a:avLst/>
          </a:prstGeom>
          <a:noFill/>
        </p:spPr>
        <p:txBody>
          <a:bodyPr wrap="square">
            <a:spAutoFit/>
          </a:bodyPr>
          <a:lstStyle/>
          <a:p>
            <a:pPr algn="ctr"/>
            <a:r>
              <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Benchmark to produce a ton of p</a:t>
            </a:r>
            <a:r>
              <a:rPr lang="da-DK"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rPr>
              <a:t>ackaging paper production</a:t>
            </a:r>
            <a:endParaRPr lang="en-US" b="1" dirty="0"/>
          </a:p>
        </p:txBody>
      </p:sp>
      <p:graphicFrame>
        <p:nvGraphicFramePr>
          <p:cNvPr id="7" name="Table 6">
            <a:extLst>
              <a:ext uri="{FF2B5EF4-FFF2-40B4-BE49-F238E27FC236}">
                <a16:creationId xmlns:a16="http://schemas.microsoft.com/office/drawing/2014/main" id="{FC785DB1-445B-B075-56F3-588894133CCE}"/>
              </a:ext>
            </a:extLst>
          </p:cNvPr>
          <p:cNvGraphicFramePr>
            <a:graphicFrameLocks noGrp="1"/>
          </p:cNvGraphicFramePr>
          <p:nvPr>
            <p:extLst>
              <p:ext uri="{D42A27DB-BD31-4B8C-83A1-F6EECF244321}">
                <p14:modId xmlns:p14="http://schemas.microsoft.com/office/powerpoint/2010/main" val="1812711438"/>
              </p:ext>
            </p:extLst>
          </p:nvPr>
        </p:nvGraphicFramePr>
        <p:xfrm>
          <a:off x="535858" y="1476348"/>
          <a:ext cx="4036142" cy="3005773"/>
        </p:xfrm>
        <a:graphic>
          <a:graphicData uri="http://schemas.openxmlformats.org/drawingml/2006/table">
            <a:tbl>
              <a:tblPr>
                <a:tableStyleId>{12ACAA50-B3C0-4FEF-8DD3-66675128A787}</a:tableStyleId>
              </a:tblPr>
              <a:tblGrid>
                <a:gridCol w="484337">
                  <a:extLst>
                    <a:ext uri="{9D8B030D-6E8A-4147-A177-3AD203B41FA5}">
                      <a16:colId xmlns:a16="http://schemas.microsoft.com/office/drawing/2014/main" val="3724626776"/>
                    </a:ext>
                  </a:extLst>
                </a:gridCol>
                <a:gridCol w="1775902">
                  <a:extLst>
                    <a:ext uri="{9D8B030D-6E8A-4147-A177-3AD203B41FA5}">
                      <a16:colId xmlns:a16="http://schemas.microsoft.com/office/drawing/2014/main" val="2626185548"/>
                    </a:ext>
                  </a:extLst>
                </a:gridCol>
                <a:gridCol w="726506">
                  <a:extLst>
                    <a:ext uri="{9D8B030D-6E8A-4147-A177-3AD203B41FA5}">
                      <a16:colId xmlns:a16="http://schemas.microsoft.com/office/drawing/2014/main" val="2532739245"/>
                    </a:ext>
                  </a:extLst>
                </a:gridCol>
                <a:gridCol w="1049397">
                  <a:extLst>
                    <a:ext uri="{9D8B030D-6E8A-4147-A177-3AD203B41FA5}">
                      <a16:colId xmlns:a16="http://schemas.microsoft.com/office/drawing/2014/main" val="2503728440"/>
                    </a:ext>
                  </a:extLst>
                </a:gridCol>
              </a:tblGrid>
              <a:tr h="215273">
                <a:tc>
                  <a:txBody>
                    <a:bodyPr/>
                    <a:lstStyle/>
                    <a:p>
                      <a:pPr algn="ctr">
                        <a:lnSpc>
                          <a:spcPct val="115000"/>
                        </a:lnSpc>
                        <a:spcAft>
                          <a:spcPts val="1000"/>
                        </a:spcAft>
                      </a:pPr>
                      <a:r>
                        <a:rPr lang="en-GB" sz="1400" b="1" dirty="0">
                          <a:effectLst/>
                        </a:rPr>
                        <a:t>No.</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1" dirty="0">
                          <a:effectLst/>
                        </a:rPr>
                        <a:t>Materials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Unit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Benchmark</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64724716"/>
                  </a:ext>
                </a:extLst>
              </a:tr>
              <a:tr h="231775">
                <a:tc gridSpan="2">
                  <a:txBody>
                    <a:bodyPr/>
                    <a:lstStyle/>
                    <a:p>
                      <a:pPr>
                        <a:lnSpc>
                          <a:spcPct val="115000"/>
                        </a:lnSpc>
                        <a:spcAft>
                          <a:spcPts val="1000"/>
                        </a:spcAft>
                      </a:pPr>
                      <a:r>
                        <a:rPr lang="en-GB" sz="1400" dirty="0">
                          <a:effectLst/>
                        </a:rPr>
                        <a:t>Main material</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0588266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Pulp</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208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40806939"/>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Paper edge</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842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54738507"/>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0286845"/>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CaCO3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145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088082830"/>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Kaolin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37508737"/>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Anion starch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17505591"/>
                  </a:ext>
                </a:extLst>
              </a:tr>
              <a:tr h="231775">
                <a:tc gridSpan="2">
                  <a:txBody>
                    <a:bodyPr/>
                    <a:lstStyle/>
                    <a:p>
                      <a:pPr>
                        <a:lnSpc>
                          <a:spcPct val="115000"/>
                        </a:lnSpc>
                        <a:spcAft>
                          <a:spcPts val="1000"/>
                        </a:spcAft>
                      </a:pPr>
                      <a:r>
                        <a:rPr lang="en-GB" sz="1400">
                          <a:effectLst/>
                        </a:rPr>
                        <a:t>Fuel,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endParaRPr lang="en-US"/>
                    </a:p>
                  </a:txBody>
                  <a:tcPr/>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62467362"/>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30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77498503"/>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Coal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8539507"/>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Electricity</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620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74950114"/>
                  </a:ext>
                </a:extLst>
              </a:tr>
              <a:tr h="231775">
                <a:tc>
                  <a:txBody>
                    <a:bodyPr/>
                    <a:lstStyle/>
                    <a:p>
                      <a:pPr algn="ctr">
                        <a:lnSpc>
                          <a:spcPct val="115000"/>
                        </a:lnSpc>
                        <a:spcAft>
                          <a:spcPts val="10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Other fuel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203991959"/>
                  </a:ext>
                </a:extLst>
              </a:tr>
            </a:tbl>
          </a:graphicData>
        </a:graphic>
      </p:graphicFrame>
      <p:graphicFrame>
        <p:nvGraphicFramePr>
          <p:cNvPr id="8" name="Table 7">
            <a:extLst>
              <a:ext uri="{FF2B5EF4-FFF2-40B4-BE49-F238E27FC236}">
                <a16:creationId xmlns:a16="http://schemas.microsoft.com/office/drawing/2014/main" id="{4AA25AAE-69ED-C87B-3BD0-939B2CAEC0AE}"/>
              </a:ext>
            </a:extLst>
          </p:cNvPr>
          <p:cNvGraphicFramePr>
            <a:graphicFrameLocks noGrp="1"/>
          </p:cNvGraphicFramePr>
          <p:nvPr>
            <p:extLst>
              <p:ext uri="{D42A27DB-BD31-4B8C-83A1-F6EECF244321}">
                <p14:modId xmlns:p14="http://schemas.microsoft.com/office/powerpoint/2010/main" val="294289567"/>
              </p:ext>
            </p:extLst>
          </p:nvPr>
        </p:nvGraphicFramePr>
        <p:xfrm>
          <a:off x="4758813" y="1665630"/>
          <a:ext cx="4107805" cy="2627207"/>
        </p:xfrm>
        <a:graphic>
          <a:graphicData uri="http://schemas.openxmlformats.org/drawingml/2006/table">
            <a:tbl>
              <a:tblPr>
                <a:tableStyleId>{12ACAA50-B3C0-4FEF-8DD3-66675128A787}</a:tableStyleId>
              </a:tblPr>
              <a:tblGrid>
                <a:gridCol w="365351">
                  <a:extLst>
                    <a:ext uri="{9D8B030D-6E8A-4147-A177-3AD203B41FA5}">
                      <a16:colId xmlns:a16="http://schemas.microsoft.com/office/drawing/2014/main" val="1262444926"/>
                    </a:ext>
                  </a:extLst>
                </a:gridCol>
                <a:gridCol w="1735811">
                  <a:extLst>
                    <a:ext uri="{9D8B030D-6E8A-4147-A177-3AD203B41FA5}">
                      <a16:colId xmlns:a16="http://schemas.microsoft.com/office/drawing/2014/main" val="364556779"/>
                    </a:ext>
                  </a:extLst>
                </a:gridCol>
                <a:gridCol w="820899">
                  <a:extLst>
                    <a:ext uri="{9D8B030D-6E8A-4147-A177-3AD203B41FA5}">
                      <a16:colId xmlns:a16="http://schemas.microsoft.com/office/drawing/2014/main" val="73488084"/>
                    </a:ext>
                  </a:extLst>
                </a:gridCol>
                <a:gridCol w="1185744">
                  <a:extLst>
                    <a:ext uri="{9D8B030D-6E8A-4147-A177-3AD203B41FA5}">
                      <a16:colId xmlns:a16="http://schemas.microsoft.com/office/drawing/2014/main" val="2889365010"/>
                    </a:ext>
                  </a:extLst>
                </a:gridCol>
              </a:tblGrid>
              <a:tr h="241512">
                <a:tc>
                  <a:txBody>
                    <a:bodyPr/>
                    <a:lstStyle/>
                    <a:p>
                      <a:pPr algn="ctr">
                        <a:lnSpc>
                          <a:spcPct val="115000"/>
                        </a:lnSpc>
                        <a:spcAft>
                          <a:spcPts val="1000"/>
                        </a:spcAft>
                      </a:pPr>
                      <a:r>
                        <a:rPr lang="en-GB" sz="1400" b="1" dirty="0">
                          <a:effectLst/>
                        </a:rPr>
                        <a:t>No.</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1" dirty="0">
                          <a:effectLst/>
                        </a:rPr>
                        <a:t>Materials</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Unit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a:effectLst/>
                        </a:rPr>
                        <a:t>Benchmark</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01632174"/>
                  </a:ext>
                </a:extLst>
              </a:tr>
              <a:tr h="231775">
                <a:tc gridSpan="2">
                  <a:txBody>
                    <a:bodyPr/>
                    <a:lstStyle/>
                    <a:p>
                      <a:pPr>
                        <a:lnSpc>
                          <a:spcPct val="115000"/>
                        </a:lnSpc>
                        <a:spcAft>
                          <a:spcPts val="1000"/>
                        </a:spcAft>
                      </a:pPr>
                      <a:r>
                        <a:rPr lang="en-GB" sz="1400">
                          <a:effectLst/>
                        </a:rPr>
                        <a:t>Main material</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93236988"/>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Pulp</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1.074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055190794"/>
                  </a:ext>
                </a:extLst>
              </a:tr>
              <a:tr h="231775">
                <a:tc gridSpan="2">
                  <a:txBody>
                    <a:bodyPr/>
                    <a:lstStyle/>
                    <a:p>
                      <a:pPr>
                        <a:lnSpc>
                          <a:spcPct val="115000"/>
                        </a:lnSpc>
                        <a:spcAft>
                          <a:spcPts val="1000"/>
                        </a:spcAft>
                      </a:pPr>
                      <a:r>
                        <a:rPr lang="en-GB" sz="1400" dirty="0">
                          <a:effectLst/>
                        </a:rPr>
                        <a:t>Chemicals</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1312462"/>
                  </a:ext>
                </a:extLst>
              </a:tr>
              <a:tr h="299720">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Brightener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989485"/>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Softener</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7</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4954797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Wet strength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381292793"/>
                  </a:ext>
                </a:extLst>
              </a:tr>
              <a:tr h="231775">
                <a:tc gridSpan="2">
                  <a:txBody>
                    <a:bodyPr/>
                    <a:lstStyle/>
                    <a:p>
                      <a:pPr>
                        <a:lnSpc>
                          <a:spcPct val="115000"/>
                        </a:lnSpc>
                        <a:spcAft>
                          <a:spcPts val="1000"/>
                        </a:spcAft>
                      </a:pPr>
                      <a:r>
                        <a:rPr lang="en-GB" sz="1400">
                          <a:effectLst/>
                        </a:rPr>
                        <a:t>Fuel, energy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hMerge="1">
                  <a:txBody>
                    <a:bodyPr/>
                    <a:lstStyle/>
                    <a:p>
                      <a:pPr>
                        <a:lnSpc>
                          <a:spcPct val="115000"/>
                        </a:lnSpc>
                        <a:spcAft>
                          <a:spcPts val="1000"/>
                        </a:spcAft>
                      </a:pP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223660355"/>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Water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m</a:t>
                      </a:r>
                      <a:r>
                        <a:rPr lang="en-GB" sz="1400" baseline="300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707351325"/>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Coal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520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630865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Electricity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700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51099934"/>
                  </a:ext>
                </a:extLst>
              </a:tr>
            </a:tbl>
          </a:graphicData>
        </a:graphic>
      </p:graphicFrame>
    </p:spTree>
    <p:extLst>
      <p:ext uri="{BB962C8B-B14F-4D97-AF65-F5344CB8AC3E}">
        <p14:creationId xmlns:p14="http://schemas.microsoft.com/office/powerpoint/2010/main" val="228053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a:solidFill>
                  <a:schemeClr val="accent1">
                    <a:lumMod val="50000"/>
                  </a:schemeClr>
                </a:solidFill>
              </a:rPr>
              <a:t>THANK YOU</a:t>
            </a:r>
          </a:p>
        </p:txBody>
      </p:sp>
    </p:spTree>
    <p:extLst>
      <p:ext uri="{BB962C8B-B14F-4D97-AF65-F5344CB8AC3E}">
        <p14:creationId xmlns:p14="http://schemas.microsoft.com/office/powerpoint/2010/main" val="1469932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0" y="364380"/>
            <a:ext cx="9144000" cy="490538"/>
          </a:xfrm>
        </p:spPr>
        <p:txBody>
          <a:bodyPr>
            <a:noAutofit/>
          </a:body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
        <p:nvSpPr>
          <p:cNvPr id="9" name="TextBox 8">
            <a:extLst>
              <a:ext uri="{FF2B5EF4-FFF2-40B4-BE49-F238E27FC236}">
                <a16:creationId xmlns:a16="http://schemas.microsoft.com/office/drawing/2014/main" id="{7FBDC757-5291-6A07-2228-33809C02819C}"/>
              </a:ext>
            </a:extLst>
          </p:cNvPr>
          <p:cNvSpPr txBox="1"/>
          <p:nvPr/>
        </p:nvSpPr>
        <p:spPr>
          <a:xfrm>
            <a:off x="571406" y="4278572"/>
            <a:ext cx="8376651" cy="307777"/>
          </a:xfrm>
          <a:prstGeom prst="rect">
            <a:avLst/>
          </a:prstGeom>
          <a:noFill/>
        </p:spPr>
        <p:txBody>
          <a:bodyPr wrap="square">
            <a:spAutoFit/>
          </a:bodyPr>
          <a:lstStyle/>
          <a:p>
            <a:r>
              <a:rPr lang="en-GB" b="1" dirty="0">
                <a:effectLst/>
                <a:latin typeface="Verdana" panose="020B0604030504040204" pitchFamily="34" charset="0"/>
                <a:ea typeface="Yu Mincho" panose="02020400000000000000" pitchFamily="18" charset="-128"/>
                <a:cs typeface="Times New Roman" panose="02020603050405020304" pitchFamily="18" charset="0"/>
              </a:rPr>
              <a:t>Bleached Hardwood Kraft Pulp </a:t>
            </a:r>
            <a:r>
              <a:rPr lang="en-US" b="1" dirty="0">
                <a:effectLst/>
                <a:latin typeface="Verdana" panose="020B0604030504040204" pitchFamily="34" charset="0"/>
                <a:ea typeface="Yu Mincho" panose="02020400000000000000" pitchFamily="18" charset="-128"/>
                <a:cs typeface="Times New Roman" panose="02020603050405020304" pitchFamily="18" charset="0"/>
              </a:rPr>
              <a:t>(BHKP) production line with chemical recovery</a:t>
            </a:r>
            <a:endParaRPr lang="en-US" dirty="0"/>
          </a:p>
        </p:txBody>
      </p:sp>
      <p:pic>
        <p:nvPicPr>
          <p:cNvPr id="5" name="Picture 4" descr="Diagram&#10;&#10;Description automatically generated">
            <a:extLst>
              <a:ext uri="{FF2B5EF4-FFF2-40B4-BE49-F238E27FC236}">
                <a16:creationId xmlns:a16="http://schemas.microsoft.com/office/drawing/2014/main" id="{8CDE4F80-6AAD-C4B2-41E6-90F2B419A049}"/>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1131376" y="1189822"/>
            <a:ext cx="7014088" cy="3088750"/>
          </a:xfrm>
          <a:prstGeom prst="rect">
            <a:avLst/>
          </a:prstGeom>
          <a:noFill/>
          <a:ln>
            <a:noFill/>
          </a:ln>
        </p:spPr>
      </p:pic>
    </p:spTree>
    <p:extLst>
      <p:ext uri="{BB962C8B-B14F-4D97-AF65-F5344CB8AC3E}">
        <p14:creationId xmlns:p14="http://schemas.microsoft.com/office/powerpoint/2010/main" val="3816177024"/>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Power Generation for the Pulp and Paper Industry | GE Gas Power">
            <a:extLst>
              <a:ext uri="{FF2B5EF4-FFF2-40B4-BE49-F238E27FC236}">
                <a16:creationId xmlns:a16="http://schemas.microsoft.com/office/drawing/2014/main" id="{9B907D3F-E3CB-6E67-A3C5-0C4CBF6AA7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6932" y="1132615"/>
            <a:ext cx="1954983" cy="10998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75A940DE-4ABC-6719-677B-6E51FAA280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0663" y="2315349"/>
            <a:ext cx="2306730" cy="260437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8">
            <a:extLst>
              <a:ext uri="{FF2B5EF4-FFF2-40B4-BE49-F238E27FC236}">
                <a16:creationId xmlns:a16="http://schemas.microsoft.com/office/drawing/2014/main" id="{34FF7C1E-49AE-A9D1-880C-C160872927FA}"/>
              </a:ext>
            </a:extLst>
          </p:cNvPr>
          <p:cNvSpPr txBox="1">
            <a:spLocks/>
          </p:cNvSpPr>
          <p:nvPr/>
        </p:nvSpPr>
        <p:spPr>
          <a:xfrm>
            <a:off x="373346" y="1132615"/>
            <a:ext cx="5760227" cy="3483459"/>
          </a:xfrm>
          <a:prstGeom prst="rect">
            <a:avLst/>
          </a:prstGeom>
        </p:spPr>
        <p:txBody>
          <a:bodyPr>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3 typical pulp producing process.</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Chemical wood pulp </a:t>
            </a:r>
            <a:r>
              <a:rPr lang="en-US" sz="1600" dirty="0">
                <a:latin typeface="+mn-lt"/>
                <a:ea typeface="MS Mincho" panose="02020609040205080304" pitchFamily="49" charset="-128"/>
                <a:cs typeface="Times New Roman" panose="02020603050405020304" pitchFamily="18" charset="0"/>
              </a:rPr>
              <a:t>is produced by combining wood chips and chemicals in large vessels called digesters. There, heat and chemicals break down lignin, which binds cellulose fibers together, without seriously degrading the cellulose fibers.. </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Mechanical wood pulp</a:t>
            </a:r>
            <a:r>
              <a:rPr lang="en-US" sz="1600" dirty="0">
                <a:latin typeface="+mn-lt"/>
                <a:ea typeface="MS Mincho" panose="02020609040205080304" pitchFamily="49" charset="-128"/>
                <a:cs typeface="Times New Roman" panose="02020603050405020304" pitchFamily="18" charset="0"/>
              </a:rPr>
              <a:t>: also called grinding wood pulp, is a pulp made by mechanical grinding of fiber raw materials. Steam and Chemical is introduced directly to wood for easier of grinding and bleaching. </a:t>
            </a:r>
          </a:p>
          <a:p>
            <a:pPr algn="just">
              <a:spcBef>
                <a:spcPts val="600"/>
              </a:spcBef>
              <a:buFont typeface="Arial" panose="020B0604020202020204" pitchFamily="34" charset="0"/>
              <a:buChar char="•"/>
            </a:pPr>
            <a:r>
              <a:rPr lang="en-US" sz="1600" b="1" dirty="0">
                <a:latin typeface="+mn-lt"/>
                <a:ea typeface="MS Mincho" panose="02020609040205080304" pitchFamily="49" charset="-128"/>
                <a:cs typeface="Times New Roman" panose="02020603050405020304" pitchFamily="18" charset="0"/>
              </a:rPr>
              <a:t> Recycled pulp</a:t>
            </a:r>
            <a:r>
              <a:rPr lang="en-US" sz="1600" dirty="0">
                <a:latin typeface="+mn-lt"/>
                <a:ea typeface="MS Mincho" panose="02020609040205080304" pitchFamily="49" charset="-128"/>
                <a:cs typeface="Times New Roman" panose="02020603050405020304" pitchFamily="18" charset="0"/>
              </a:rPr>
              <a:t>: is also called deinked pulp (DIP). DIP is recycled paper which has been processed by chemicals, thus removing printing inks and other unwanted elements and freed the paper fibers. </a:t>
            </a:r>
            <a:endParaRPr lang="en-US" sz="1600" dirty="0">
              <a:latin typeface="+mn-lt"/>
            </a:endParaRPr>
          </a:p>
        </p:txBody>
      </p:sp>
      <p:sp>
        <p:nvSpPr>
          <p:cNvPr id="9"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1282461915"/>
      </p:ext>
    </p:extLst>
  </p:cSld>
  <p:clrMapOvr>
    <a:masterClrMapping/>
  </p:clrMapOvr>
  <p:transition advClick="0"/>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a:extLst>
              <a:ext uri="{FF2B5EF4-FFF2-40B4-BE49-F238E27FC236}">
                <a16:creationId xmlns:a16="http://schemas.microsoft.com/office/drawing/2014/main" id="{EA50D6C9-908A-4EA6-475C-BFD1C4C1E1AB}"/>
              </a:ext>
            </a:extLst>
          </p:cNvPr>
          <p:cNvSpPr txBox="1"/>
          <p:nvPr/>
        </p:nvSpPr>
        <p:spPr>
          <a:xfrm>
            <a:off x="3353130" y="4333947"/>
            <a:ext cx="5517192" cy="369332"/>
          </a:xfrm>
          <a:prstGeom prst="rect">
            <a:avLst/>
          </a:prstGeom>
          <a:noFill/>
        </p:spPr>
        <p:txBody>
          <a:bodyPr wrap="square">
            <a:spAutoFit/>
          </a:bodyPr>
          <a:lstStyle/>
          <a:p>
            <a:pPr algn="ctr"/>
            <a:r>
              <a:rPr lang="en-US" sz="1800" b="1" dirty="0">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Process flow diagram of paper production</a:t>
            </a:r>
          </a:p>
        </p:txBody>
      </p:sp>
      <p:pic>
        <p:nvPicPr>
          <p:cNvPr id="53" name="Picture 2" descr="Pulp and Paper Mill Battles Corrosion with SAAFShield® Technology - AAF  International">
            <a:extLst>
              <a:ext uri="{FF2B5EF4-FFF2-40B4-BE49-F238E27FC236}">
                <a16:creationId xmlns:a16="http://schemas.microsoft.com/office/drawing/2014/main" id="{E7EC8F17-108E-31D9-996A-6CA837C8A3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536" y="1457093"/>
            <a:ext cx="2918594" cy="194711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rocess flow diagram of paper production. | Download Scientific Diagram">
            <a:extLst>
              <a:ext uri="{FF2B5EF4-FFF2-40B4-BE49-F238E27FC236}">
                <a16:creationId xmlns:a16="http://schemas.microsoft.com/office/drawing/2014/main" id="{BD51A5C3-CC2F-9F8D-6303-AD207C61A920}"/>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3525399" y="1060486"/>
            <a:ext cx="5005432" cy="3125924"/>
          </a:xfrm>
          <a:prstGeom prst="rect">
            <a:avLst/>
          </a:prstGeom>
          <a:noFill/>
          <a:ln>
            <a:noFill/>
          </a:ln>
        </p:spPr>
      </p:pic>
      <p:sp>
        <p:nvSpPr>
          <p:cNvPr id="7"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3806634268"/>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Timeline&#10;&#10;Description automatically generated">
            <a:extLst>
              <a:ext uri="{FF2B5EF4-FFF2-40B4-BE49-F238E27FC236}">
                <a16:creationId xmlns:a16="http://schemas.microsoft.com/office/drawing/2014/main" id="{D7C12DB5-ACF4-CD00-CF57-265BBF1CC581}"/>
              </a:ext>
            </a:extLst>
          </p:cNvPr>
          <p:cNvPicPr/>
          <p:nvPr/>
        </p:nvPicPr>
        <p:blipFill>
          <a:blip r:embed="rId2"/>
          <a:stretch>
            <a:fillRect/>
          </a:stretch>
        </p:blipFill>
        <p:spPr>
          <a:xfrm>
            <a:off x="1443211" y="1046602"/>
            <a:ext cx="6709272" cy="3723702"/>
          </a:xfrm>
          <a:prstGeom prst="rect">
            <a:avLst/>
          </a:prstGeom>
        </p:spPr>
      </p:pic>
      <p:sp>
        <p:nvSpPr>
          <p:cNvPr id="36" name="Rectangle: Rounded Corners 35">
            <a:extLst>
              <a:ext uri="{FF2B5EF4-FFF2-40B4-BE49-F238E27FC236}">
                <a16:creationId xmlns:a16="http://schemas.microsoft.com/office/drawing/2014/main" id="{9B64FA0B-8834-3357-C10E-27ECB902501B}"/>
              </a:ext>
            </a:extLst>
          </p:cNvPr>
          <p:cNvSpPr/>
          <p:nvPr/>
        </p:nvSpPr>
        <p:spPr>
          <a:xfrm>
            <a:off x="6625525" y="4176793"/>
            <a:ext cx="867906" cy="3714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4152566154"/>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6104FE7B-E3CB-8B58-EC81-3FBA8A692287}"/>
              </a:ext>
            </a:extLst>
          </p:cNvPr>
          <p:cNvPicPr/>
          <p:nvPr/>
        </p:nvPicPr>
        <p:blipFill>
          <a:blip r:embed="rId2"/>
          <a:stretch>
            <a:fillRect/>
          </a:stretch>
        </p:blipFill>
        <p:spPr>
          <a:xfrm>
            <a:off x="1701877" y="967553"/>
            <a:ext cx="5740246" cy="4012071"/>
          </a:xfrm>
          <a:prstGeom prst="rect">
            <a:avLst/>
          </a:prstGeom>
        </p:spPr>
      </p:pic>
      <p:sp>
        <p:nvSpPr>
          <p:cNvPr id="5" name="Title 1">
            <a:extLst>
              <a:ext uri="{FF2B5EF4-FFF2-40B4-BE49-F238E27FC236}">
                <a16:creationId xmlns:a16="http://schemas.microsoft.com/office/drawing/2014/main" id="{641CEDCF-2D58-8F9F-6A27-8B3B8E3C537C}"/>
              </a:ext>
            </a:extLst>
          </p:cNvPr>
          <p:cNvSpPr txBox="1">
            <a:spLocks/>
          </p:cNvSpPr>
          <p:nvPr/>
        </p:nvSpPr>
        <p:spPr>
          <a:xfrm>
            <a:off x="0" y="364380"/>
            <a:ext cx="9144000" cy="49053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dirty="0">
                <a:solidFill>
                  <a:schemeClr val="accent1">
                    <a:lumMod val="50000"/>
                  </a:schemeClr>
                </a:solidFill>
              </a:rPr>
              <a:t>Pulp and Paper </a:t>
            </a:r>
            <a:r>
              <a:rPr lang="vi-VN" sz="2800" dirty="0">
                <a:solidFill>
                  <a:schemeClr val="accent1">
                    <a:lumMod val="50000"/>
                  </a:schemeClr>
                </a:solidFill>
                <a:latin typeface="+mn-lt"/>
              </a:rPr>
              <a:t>processing</a:t>
            </a:r>
            <a:r>
              <a:rPr lang="vi-VN" sz="2800" dirty="0">
                <a:solidFill>
                  <a:schemeClr val="accent1">
                    <a:lumMod val="50000"/>
                  </a:schemeClr>
                </a:solidFill>
              </a:rPr>
              <a:t> </a:t>
            </a:r>
            <a:r>
              <a:rPr lang="en-US" sz="2800" dirty="0">
                <a:solidFill>
                  <a:schemeClr val="accent1">
                    <a:lumMod val="50000"/>
                  </a:schemeClr>
                </a:solidFill>
              </a:rPr>
              <a:t>overview</a:t>
            </a:r>
          </a:p>
        </p:txBody>
      </p:sp>
    </p:spTree>
    <p:extLst>
      <p:ext uri="{BB962C8B-B14F-4D97-AF65-F5344CB8AC3E}">
        <p14:creationId xmlns:p14="http://schemas.microsoft.com/office/powerpoint/2010/main" val="1752399126"/>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7DE44-B9DE-2D56-548D-053A2F7316E4}"/>
              </a:ext>
            </a:extLst>
          </p:cNvPr>
          <p:cNvSpPr>
            <a:spLocks noGrp="1"/>
          </p:cNvSpPr>
          <p:nvPr>
            <p:ph type="title"/>
          </p:nvPr>
        </p:nvSpPr>
        <p:spPr>
          <a:xfrm>
            <a:off x="457200" y="349780"/>
            <a:ext cx="7893050" cy="490538"/>
          </a:xfrm>
        </p:spPr>
        <p:txBody>
          <a:bodyPr/>
          <a:lstStyle/>
          <a:p>
            <a:pPr algn="ctr"/>
            <a:r>
              <a:rPr lang="en-VN" dirty="0">
                <a:solidFill>
                  <a:schemeClr val="accent1">
                    <a:lumMod val="50000"/>
                  </a:schemeClr>
                </a:solidFill>
              </a:rPr>
              <a:t>Group discuss and presentation</a:t>
            </a:r>
          </a:p>
        </p:txBody>
      </p:sp>
      <p:sp>
        <p:nvSpPr>
          <p:cNvPr id="3" name="Content Placeholder 2">
            <a:extLst>
              <a:ext uri="{FF2B5EF4-FFF2-40B4-BE49-F238E27FC236}">
                <a16:creationId xmlns:a16="http://schemas.microsoft.com/office/drawing/2014/main" id="{2FE2F066-CCE0-5DCA-FC7C-C8D1E02071F1}"/>
              </a:ext>
            </a:extLst>
          </p:cNvPr>
          <p:cNvSpPr>
            <a:spLocks noGrp="1"/>
          </p:cNvSpPr>
          <p:nvPr>
            <p:ph idx="1"/>
          </p:nvPr>
        </p:nvSpPr>
        <p:spPr>
          <a:xfrm>
            <a:off x="457200" y="1152475"/>
            <a:ext cx="8229600" cy="2217449"/>
          </a:xfrm>
        </p:spPr>
        <p:txBody>
          <a:bodyPr/>
          <a:lstStyle/>
          <a:p>
            <a:pPr>
              <a:lnSpc>
                <a:spcPct val="150000"/>
              </a:lnSpc>
            </a:pPr>
            <a:r>
              <a:rPr lang="en-US" dirty="0"/>
              <a:t>Divide the group into two to three subgroups. Each subgroup will select one process line to discuss in a fifteen-minute session. The discussion can be conducted through a variety of methods, such as drawing, presentation, or any other appropriate format.
Each subgroup will present their selected process line to the entire group.</a:t>
            </a:r>
          </a:p>
        </p:txBody>
      </p:sp>
    </p:spTree>
    <p:extLst>
      <p:ext uri="{BB962C8B-B14F-4D97-AF65-F5344CB8AC3E}">
        <p14:creationId xmlns:p14="http://schemas.microsoft.com/office/powerpoint/2010/main" val="2488323322"/>
      </p:ext>
    </p:extLst>
  </p:cSld>
  <p:clrMapOvr>
    <a:masterClrMapping/>
  </p:clrMapOvr>
  <p:transition advClick="0"/>
  <p:extLst>
    <p:ext uri="{6950BFC3-D8DA-4A85-94F7-54DA5524770B}">
      <p188:commentRel xmlns:p188="http://schemas.microsoft.com/office/powerpoint/2018/8/main" r:id="rId2"/>
    </p:ext>
  </p:extLst>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D8C7927-C81B-EBBF-97CC-F8E9C1E860F6}"/>
              </a:ext>
            </a:extLst>
          </p:cNvPr>
          <p:cNvSpPr>
            <a:spLocks noGrp="1"/>
          </p:cNvSpPr>
          <p:nvPr>
            <p:ph type="title"/>
          </p:nvPr>
        </p:nvSpPr>
        <p:spPr>
          <a:xfrm>
            <a:off x="0" y="414078"/>
            <a:ext cx="9144000" cy="490538"/>
          </a:xfrm>
        </p:spPr>
        <p:txBody>
          <a:bodyPr>
            <a:noAutofit/>
          </a:bodyPr>
          <a:lstStyle/>
          <a:p>
            <a:r>
              <a:rPr b="1" dirty="0" lang="en-GB" sz="2400">
                <a:solidFill>
                  <a:schemeClr val="accent1">
                    <a:lumMod val="50000"/>
                  </a:schemeClr>
                </a:solidFill>
                <a:effectLst/>
                <a:latin charset="0" panose="020B0604020202020204" pitchFamily="34" typeface="Arial"/>
                <a:ea charset="0" panose="02020603050405020304" pitchFamily="18" typeface="Times New Roman"/>
                <a:cs charset="0" panose="02020603050405020304" pitchFamily="18" typeface="Times New Roman"/>
              </a:rPr>
              <a:t>Production </a:t>
            </a:r>
            <a:r>
              <a:rPr b="1" dirty="0" err="1" lang="vi-VN" sz="2400">
                <a:solidFill>
                  <a:schemeClr val="accent1">
                    <a:lumMod val="50000"/>
                  </a:schemeClr>
                </a:solidFill>
                <a:effectLst/>
                <a:latin charset="0" panose="020B0604020202020204" pitchFamily="34" typeface="Arial"/>
                <a:ea charset="0" panose="02020603050405020304" pitchFamily="18" typeface="Times New Roman"/>
                <a:cs charset="0" panose="02020603050405020304" pitchFamily="18" typeface="Times New Roman"/>
              </a:rPr>
              <a:t>process</a:t>
            </a:r>
            <a:r>
              <a:rPr b="1" dirty="0" lang="en-GB" sz="2400">
                <a:solidFill>
                  <a:schemeClr val="accent1">
                    <a:lumMod val="50000"/>
                  </a:schemeClr>
                </a:solidFill>
                <a:effectLst/>
                <a:latin charset="0" panose="020B0604020202020204" pitchFamily="34" typeface="Arial"/>
                <a:ea charset="0" panose="02020603050405020304" pitchFamily="18" typeface="Times New Roman"/>
                <a:cs charset="0" panose="02020603050405020304" pitchFamily="18" typeface="Times New Roman"/>
              </a:rPr>
              <a:t> </a:t>
            </a:r>
            <a:r>
              <a:rPr b="1" dirty="0" err="1" lang="vi-VN" sz="2400">
                <a:solidFill>
                  <a:schemeClr val="accent1">
                    <a:lumMod val="50000"/>
                  </a:schemeClr>
                </a:solidFill>
                <a:effectLst/>
                <a:latin charset="0" panose="020B0604020202020204" pitchFamily="34" typeface="Arial"/>
                <a:ea charset="0" panose="02020603050405020304" pitchFamily="18" typeface="Times New Roman"/>
                <a:cs charset="0" panose="02020603050405020304" pitchFamily="18" typeface="Times New Roman"/>
              </a:rPr>
              <a:t>of</a:t>
            </a:r>
            <a:r>
              <a:rPr b="1" dirty="0" lang="en-GB" sz="2400">
                <a:solidFill>
                  <a:schemeClr val="accent1">
                    <a:lumMod val="50000"/>
                  </a:schemeClr>
                </a:solidFill>
                <a:effectLst/>
                <a:latin charset="0" panose="020B0604020202020204" pitchFamily="34" typeface="Arial"/>
                <a:ea charset="0" panose="02020603050405020304" pitchFamily="18" typeface="Times New Roman"/>
                <a:cs charset="0" panose="02020603050405020304" pitchFamily="18" typeface="Times New Roman"/>
              </a:rPr>
              <a:t> Bleached Hardwood Kraft Pulp (BHKP) </a:t>
            </a:r>
            <a:endParaRPr dirty="0" lang="en-US" sz="2400">
              <a:solidFill>
                <a:schemeClr val="accent1">
                  <a:lumMod val="50000"/>
                </a:schemeClr>
              </a:solidFill>
            </a:endParaRPr>
          </a:p>
        </p:txBody>
      </p:sp>
      <p:sp>
        <p:nvSpPr>
          <p:cNvPr id="10" name="Rectangle 2">
            <a:extLst>
              <a:ext uri="{FF2B5EF4-FFF2-40B4-BE49-F238E27FC236}">
                <a16:creationId xmlns:a16="http://schemas.microsoft.com/office/drawing/2014/main" id="{F8A9BB6D-344A-0A76-36C9-BB1ED5B5385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none">
            <a:prstTxWarp prst="textNoShape">
              <a:avLst/>
            </a:prstTxWarp>
            <a:spAutoFit/>
          </a:bodyPr>
          <a:lstStyle/>
          <a:p>
            <a:endParaRPr lang="en-US"/>
          </a:p>
        </p:txBody>
      </p:sp>
      <p:pic>
        <p:nvPicPr>
          <p:cNvPr id="11" name="Object 10">
            <a:extLst>
              <a:ext uri="{FF2B5EF4-FFF2-40B4-BE49-F238E27FC236}">
                <a16:creationId xmlns:a16="http://schemas.microsoft.com/office/drawing/2014/main" id="{0A6CAAE5-C702-9C9B-6AB8-063CBE17A55D}"/>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9071" y="1076319"/>
            <a:ext cx="6335974" cy="3815170"/>
          </a:xfrm>
          <a:prstGeom prst="rect">
            <a:avLst/>
          </a:prstGeom>
          <a:noFill/>
        </p:spPr>
      </p:pic>
    </p:spTree>
    <p:extLst>
      <p:ext uri="{BB962C8B-B14F-4D97-AF65-F5344CB8AC3E}">
        <p14:creationId xmlns:p14="http://schemas.microsoft.com/office/powerpoint/2010/main" val="693571424"/>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12075</TotalTime>
  <Words>1583</Words>
  <Application>Microsoft Macintosh PowerPoint</Application>
  <PresentationFormat>On-screen Show (16:9)</PresentationFormat>
  <Paragraphs>325</Paragraphs>
  <Slides>28</Slides>
  <Notes>3</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28</vt:i4>
      </vt:variant>
    </vt:vector>
  </HeadingPairs>
  <TitlesOfParts>
    <vt:vector size="40" baseType="lpstr">
      <vt:lpstr>Calibri</vt:lpstr>
      <vt:lpstr>Fira Sans Extra Condensed</vt:lpstr>
      <vt:lpstr>Times</vt:lpstr>
      <vt:lpstr>Poppins</vt:lpstr>
      <vt:lpstr>Verdana</vt:lpstr>
      <vt:lpstr>Roboto</vt:lpstr>
      <vt:lpstr>arial</vt:lpstr>
      <vt:lpstr>Cambria</vt:lpstr>
      <vt:lpstr>Terra</vt:lpstr>
      <vt:lpstr>1_Energy Saving Infographics by Slidesgo</vt:lpstr>
      <vt:lpstr>Energy Saving Infographics by Slidesgo</vt:lpstr>
      <vt:lpstr>Visio.Drawing.11</vt:lpstr>
      <vt:lpstr>PowerPoint Presentation</vt:lpstr>
      <vt:lpstr>Pulp and Paper processing overview</vt:lpstr>
      <vt:lpstr>Pulp and Paper processing overview</vt:lpstr>
      <vt:lpstr>PowerPoint Presentation</vt:lpstr>
      <vt:lpstr>PowerPoint Presentation</vt:lpstr>
      <vt:lpstr>PowerPoint Presentation</vt:lpstr>
      <vt:lpstr>PowerPoint Presentation</vt:lpstr>
      <vt:lpstr>Group discuss and presentation</vt:lpstr>
      <vt:lpstr>Production process of Bleached Hardwood Kraft Pulp (BHKP) </vt:lpstr>
      <vt:lpstr>Chemi-thermomechanical pulp production technology (CTMP, PRC-APMP)</vt:lpstr>
      <vt:lpstr>Chemi-thermomechanical pulp production technology (CTMP, PRC-APMP)</vt:lpstr>
      <vt:lpstr>Chemi-thermomechanical pulp production technology (CTMP, PRC-APMP)</vt:lpstr>
      <vt:lpstr>PowerPoint Presentation</vt:lpstr>
      <vt:lpstr>PowerPoint Presentation</vt:lpstr>
      <vt:lpstr>PowerPoint Presentation</vt:lpstr>
      <vt:lpstr>PowerPoint Presentation</vt:lpstr>
      <vt:lpstr>Tissue paper production technology</vt:lpstr>
      <vt:lpstr>Features of paper production technology</vt:lpstr>
      <vt:lpstr>Energy used in the paper industry</vt:lpstr>
      <vt:lpstr>Distribution of power consumption at a tissue paper workshop</vt:lpstr>
      <vt:lpstr>Distribution of power consumption in 1 printing and writing paper workshop</vt:lpstr>
      <vt:lpstr>Energy Mapping of a Tissue Paper Production Line</vt:lpstr>
      <vt:lpstr>Energy used in paper production line</vt:lpstr>
      <vt:lpstr>Energy used in paper production line</vt:lpstr>
      <vt:lpstr>Energy consumption for some types of products</vt:lpstr>
      <vt:lpstr>Energy consumption for some product types</vt:lpstr>
      <vt:lpstr>Energy consumption for some product types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71</cp:revision>
  <dcterms:modified xsi:type="dcterms:W3CDTF">2025-05-06T06:56:31Z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2421051</vt:lpwstr>
  </property>
  <property fmtid="{D5CDD505-2E9C-101B-9397-08002B2CF9AE}" name="NXPowerLiteSettings" pid="3">
    <vt:lpwstr>F7000400038000</vt:lpwstr>
  </property>
  <property fmtid="{D5CDD505-2E9C-101B-9397-08002B2CF9AE}" name="NXPowerLiteVersion" pid="4">
    <vt:lpwstr>S11.0.1</vt:lpwstr>
  </property>
</Properties>
</file>